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png" ContentType="image/pn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x="7556500" cy="10693400"/>
  <p:notesSz cx="7556500" cy="10693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220">
              <a:lnSpc>
                <a:spcPts val="115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220">
              <a:lnSpc>
                <a:spcPts val="115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220">
              <a:lnSpc>
                <a:spcPts val="115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220">
              <a:lnSpc>
                <a:spcPts val="115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220">
              <a:lnSpc>
                <a:spcPts val="115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304" y="417067"/>
            <a:ext cx="649224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7350" y="3438344"/>
            <a:ext cx="4085590" cy="5734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924802" y="9917683"/>
            <a:ext cx="232409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220">
              <a:lnSpc>
                <a:spcPts val="115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habad.org/library/bible_cdo/aid/9978/jewish/Chapter-14.htm#v%3D13" TargetMode="External"/><Relationship Id="rId3" Type="http://schemas.openxmlformats.org/officeDocument/2006/relationships/hyperlink" Target="http://www.chabad.org/library/bible_cdo/aid/9978/jewish/Chapter-14.htm#v%3D14" TargetMode="External"/><Relationship Id="rId4" Type="http://schemas.openxmlformats.org/officeDocument/2006/relationships/hyperlink" Target="http://www.chabad.org/library/bible_cdo/aid/9978/jewish/Chapter-14.htm#v%3D15" TargetMode="External"/><Relationship Id="rId5" Type="http://schemas.openxmlformats.org/officeDocument/2006/relationships/hyperlink" Target="http://www.chabad.org/library/bible_cdo/aid/9978/jewish/Chapter-14.htm#v%3D16" TargetMode="External"/><Relationship Id="rId6" Type="http://schemas.openxmlformats.org/officeDocument/2006/relationships/hyperlink" Target="http://www.chabad.org/library/bible_cdo/aid/9978/jewish/Chapter-14.htm#v%3D17" TargetMode="External"/><Relationship Id="rId7" Type="http://schemas.openxmlformats.org/officeDocument/2006/relationships/hyperlink" Target="http://www.chabad.org/library/bible_cdo/aid/9978/jewish/Chapter-14.htm#v%3D18" TargetMode="External"/><Relationship Id="rId8" Type="http://schemas.openxmlformats.org/officeDocument/2006/relationships/hyperlink" Target="http://www.chabad.org/library/bible_cdo/aid/9978/jewish/Chapter-14.htm#v%3D19" TargetMode="External"/><Relationship Id="rId9" Type="http://schemas.openxmlformats.org/officeDocument/2006/relationships/hyperlink" Target="http://www.chabad.org/library/bible_cdo/aid/9978/jewish/Chapter-14.htm#v%3D20" TargetMode="External"/><Relationship Id="rId10" Type="http://schemas.openxmlformats.org/officeDocument/2006/relationships/hyperlink" Target="http://www.chabad.org/library/bible_cdo/aid/9978/jewish/Chapter-14.htm#v%3D21" TargetMode="External"/><Relationship Id="rId11" Type="http://schemas.openxmlformats.org/officeDocument/2006/relationships/image" Target="../media/image9.png"/><Relationship Id="rId12" Type="http://schemas.openxmlformats.org/officeDocument/2006/relationships/image" Target="../media/image7.png"/><Relationship Id="rId13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jpg"/><Relationship Id="rId9" Type="http://schemas.openxmlformats.org/officeDocument/2006/relationships/image" Target="../media/image2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Relationship Id="rId4" Type="http://schemas.openxmlformats.org/officeDocument/2006/relationships/image" Target="../media/image4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Relationship Id="rId4" Type="http://schemas.openxmlformats.org/officeDocument/2006/relationships/image" Target="../media/image53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png"/><Relationship Id="rId4" Type="http://schemas.openxmlformats.org/officeDocument/2006/relationships/image" Target="../media/image83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Relationship Id="rId3" Type="http://schemas.openxmlformats.org/officeDocument/2006/relationships/image" Target="../media/image88.jpg"/><Relationship Id="rId4" Type="http://schemas.openxmlformats.org/officeDocument/2006/relationships/image" Target="../media/image89.jpg"/><Relationship Id="rId5" Type="http://schemas.openxmlformats.org/officeDocument/2006/relationships/image" Target="../media/image90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Relationship Id="rId3" Type="http://schemas.openxmlformats.org/officeDocument/2006/relationships/image" Target="../media/image9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Relationship Id="rId3" Type="http://schemas.openxmlformats.org/officeDocument/2006/relationships/image" Target="../media/image97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habad.org/library/bible_cdo/aid/9978/jewish/Chapter-14.htm#v%3D4" TargetMode="External"/><Relationship Id="rId3" Type="http://schemas.openxmlformats.org/officeDocument/2006/relationships/hyperlink" Target="http://www.chabad.org/library/bible_cdo/aid/9978/jewish/Chapter-14.htm#v%3D5" TargetMode="External"/><Relationship Id="rId4" Type="http://schemas.openxmlformats.org/officeDocument/2006/relationships/hyperlink" Target="http://www.chabad.org/library/bible_cdo/aid/9978/jewish/Chapter-14.htm#v%3D6" TargetMode="External"/><Relationship Id="rId5" Type="http://schemas.openxmlformats.org/officeDocument/2006/relationships/hyperlink" Target="http://www.chabad.org/library/bible_cdo/aid/9978/jewish/Chapter-14.htm#v%3D7" TargetMode="External"/><Relationship Id="rId6" Type="http://schemas.openxmlformats.org/officeDocument/2006/relationships/hyperlink" Target="http://www.chabad.org/library/bible_cdo/aid/9978/jewish/Chapter-14.htm#v%3D8" TargetMode="External"/><Relationship Id="rId7" Type="http://schemas.openxmlformats.org/officeDocument/2006/relationships/hyperlink" Target="http://www.chabad.org/library/bible_cdo/aid/9978/jewish/Chapter-14.htm#v%3D9" TargetMode="External"/><Relationship Id="rId8" Type="http://schemas.openxmlformats.org/officeDocument/2006/relationships/hyperlink" Target="http://www.chabad.org/library/bible_cdo/aid/9978/jewish/Chapter-14.htm#v%3D10" TargetMode="External"/><Relationship Id="rId9" Type="http://schemas.openxmlformats.org/officeDocument/2006/relationships/hyperlink" Target="http://www.chabad.org/library/bible_cdo/aid/9978/jewish/Chapter-14.htm#v%3D11" TargetMode="External"/><Relationship Id="rId10" Type="http://schemas.openxmlformats.org/officeDocument/2006/relationships/hyperlink" Target="http://www.chabad.org/library/bible_cdo/aid/9978/jewish/Chapter-14.htm#v%3D12" TargetMode="External"/><Relationship Id="rId11" Type="http://schemas.openxmlformats.org/officeDocument/2006/relationships/image" Target="../media/image5.jpg"/><Relationship Id="rId12" Type="http://schemas.openxmlformats.org/officeDocument/2006/relationships/image" Target="../media/image6.jpg"/><Relationship Id="rId13" Type="http://schemas.openxmlformats.org/officeDocument/2006/relationships/image" Target="../media/image7.png"/><Relationship Id="rId1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34530" y="9930383"/>
            <a:ext cx="7112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0"/>
              </a:lnSpc>
            </a:pPr>
            <a:r>
              <a:rPr dirty="0" sz="1100" spc="-6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84479" y="247649"/>
            <a:ext cx="6991350" cy="10144125"/>
            <a:chOff x="284479" y="247649"/>
            <a:chExt cx="6991350" cy="10144125"/>
          </a:xfrm>
        </p:grpSpPr>
        <p:sp>
          <p:nvSpPr>
            <p:cNvPr id="4" name="object 4" descr=""/>
            <p:cNvSpPr/>
            <p:nvPr/>
          </p:nvSpPr>
          <p:spPr>
            <a:xfrm>
              <a:off x="303529" y="266699"/>
              <a:ext cx="6953250" cy="10106025"/>
            </a:xfrm>
            <a:custGeom>
              <a:avLst/>
              <a:gdLst/>
              <a:ahLst/>
              <a:cxnLst/>
              <a:rect l="l" t="t" r="r" b="b"/>
              <a:pathLst>
                <a:path w="6953250" h="10106025">
                  <a:moveTo>
                    <a:pt x="6953250" y="0"/>
                  </a:moveTo>
                  <a:lnTo>
                    <a:pt x="0" y="0"/>
                  </a:lnTo>
                  <a:lnTo>
                    <a:pt x="0" y="10106025"/>
                  </a:lnTo>
                  <a:lnTo>
                    <a:pt x="6953250" y="10106025"/>
                  </a:lnTo>
                  <a:lnTo>
                    <a:pt x="6953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3529" y="266699"/>
              <a:ext cx="6953250" cy="10106025"/>
            </a:xfrm>
            <a:custGeom>
              <a:avLst/>
              <a:gdLst/>
              <a:ahLst/>
              <a:cxnLst/>
              <a:rect l="l" t="t" r="r" b="b"/>
              <a:pathLst>
                <a:path w="6953250" h="10106025">
                  <a:moveTo>
                    <a:pt x="0" y="10106025"/>
                  </a:moveTo>
                  <a:lnTo>
                    <a:pt x="6953250" y="10106025"/>
                  </a:lnTo>
                  <a:lnTo>
                    <a:pt x="6953250" y="0"/>
                  </a:lnTo>
                  <a:lnTo>
                    <a:pt x="0" y="0"/>
                  </a:lnTo>
                  <a:lnTo>
                    <a:pt x="0" y="10106025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72108" y="1930272"/>
            <a:ext cx="5614670" cy="263525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algn="ctr" marL="12065" marR="5080">
              <a:lnSpc>
                <a:spcPct val="116700"/>
              </a:lnSpc>
              <a:spcBef>
                <a:spcPts val="484"/>
              </a:spcBef>
            </a:pPr>
            <a:r>
              <a:rPr dirty="0" sz="4800">
                <a:latin typeface="Calibri"/>
                <a:cs typeface="Calibri"/>
              </a:rPr>
              <a:t>GCSE</a:t>
            </a:r>
            <a:r>
              <a:rPr dirty="0" sz="4800" spc="-185">
                <a:latin typeface="Calibri"/>
                <a:cs typeface="Calibri"/>
              </a:rPr>
              <a:t> </a:t>
            </a:r>
            <a:r>
              <a:rPr dirty="0" sz="4800">
                <a:latin typeface="Calibri"/>
                <a:cs typeface="Calibri"/>
              </a:rPr>
              <a:t>Religious</a:t>
            </a:r>
            <a:r>
              <a:rPr dirty="0" sz="4800" spc="-170">
                <a:latin typeface="Calibri"/>
                <a:cs typeface="Calibri"/>
              </a:rPr>
              <a:t> </a:t>
            </a:r>
            <a:r>
              <a:rPr dirty="0" sz="4800" spc="-10">
                <a:latin typeface="Calibri"/>
                <a:cs typeface="Calibri"/>
              </a:rPr>
              <a:t>Studies </a:t>
            </a:r>
            <a:r>
              <a:rPr dirty="0" sz="4800">
                <a:latin typeface="Calibri"/>
                <a:cs typeface="Calibri"/>
              </a:rPr>
              <a:t>Judaism </a:t>
            </a:r>
            <a:r>
              <a:rPr dirty="0" sz="4800" spc="-10">
                <a:latin typeface="Calibri"/>
                <a:cs typeface="Calibri"/>
              </a:rPr>
              <a:t>Practices: Workbook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1827" y="9135567"/>
            <a:ext cx="16656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>
                <a:latin typeface="Calibri"/>
                <a:cs typeface="Calibri"/>
              </a:rPr>
              <a:t>Name:</a:t>
            </a:r>
            <a:endParaRPr sz="4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755" y="4584953"/>
            <a:ext cx="4876800" cy="45974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84090" y="495299"/>
            <a:ext cx="2150745" cy="1249045"/>
          </a:xfrm>
          <a:prstGeom prst="rect"/>
          <a:ln w="76200">
            <a:solidFill>
              <a:srgbClr val="6F2F9F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238125">
              <a:lnSpc>
                <a:spcPct val="100000"/>
              </a:lnSpc>
              <a:spcBef>
                <a:spcPts val="310"/>
              </a:spcBef>
            </a:pPr>
            <a:r>
              <a:rPr dirty="0" sz="7200" spc="-25"/>
              <a:t>AQA</a:t>
            </a:r>
            <a:endParaRPr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425450" y="509158"/>
          <a:ext cx="4098925" cy="4585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2090"/>
              </a:tblGrid>
              <a:tr h="448309">
                <a:tc>
                  <a:txBody>
                    <a:bodyPr/>
                    <a:lstStyle/>
                    <a:p>
                      <a:pPr marL="31750" marR="43815">
                        <a:lnSpc>
                          <a:spcPts val="1270"/>
                        </a:lnSpc>
                        <a:spcBef>
                          <a:spcPts val="25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2"/>
                        </a:rPr>
                        <a:t>13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white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vulture,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black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vulture,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kite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after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its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species;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</a:tr>
              <a:tr h="4127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14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every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raven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after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its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species;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1125"/>
                </a:tc>
              </a:tr>
              <a:tr h="572770">
                <a:tc>
                  <a:txBody>
                    <a:bodyPr/>
                    <a:lstStyle/>
                    <a:p>
                      <a:pPr marL="31750" marR="69215">
                        <a:lnSpc>
                          <a:spcPts val="1270"/>
                        </a:lnSpc>
                        <a:spcBef>
                          <a:spcPts val="1010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15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ostrich,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owl,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gull,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hawk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after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its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species;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8270"/>
                </a:tc>
              </a:tr>
              <a:tr h="4127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16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falcon,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ibis,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bat;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1125"/>
                </a:tc>
              </a:tr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17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pelican,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magpie,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cormorant;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1125"/>
                </a:tc>
              </a:tr>
              <a:tr h="572135">
                <a:tc>
                  <a:txBody>
                    <a:bodyPr/>
                    <a:lstStyle/>
                    <a:p>
                      <a:pPr marL="31750" marR="548005">
                        <a:lnSpc>
                          <a:spcPts val="1270"/>
                        </a:lnSpc>
                        <a:spcBef>
                          <a:spcPts val="1000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7"/>
                        </a:rPr>
                        <a:t>18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stork,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heron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its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species,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the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hoopoe,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atalef.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7000"/>
                </a:tc>
              </a:tr>
              <a:tr h="572770">
                <a:tc>
                  <a:txBody>
                    <a:bodyPr/>
                    <a:lstStyle/>
                    <a:p>
                      <a:pPr marL="31750" marR="217170">
                        <a:lnSpc>
                          <a:spcPts val="1270"/>
                        </a:lnSpc>
                        <a:spcBef>
                          <a:spcPts val="1010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8"/>
                        </a:rPr>
                        <a:t>19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every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flying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insect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unclean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you;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they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be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eaten.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8270"/>
                </a:tc>
              </a:tr>
              <a:tr h="4127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9"/>
                        </a:rPr>
                        <a:t>20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eat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any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clean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fowl.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1125"/>
                </a:tc>
              </a:tr>
              <a:tr h="769620">
                <a:tc>
                  <a:txBody>
                    <a:bodyPr/>
                    <a:lstStyle/>
                    <a:p>
                      <a:pPr marL="31750" marR="24130">
                        <a:lnSpc>
                          <a:spcPct val="95800"/>
                        </a:lnSpc>
                        <a:spcBef>
                          <a:spcPts val="844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10"/>
                        </a:rPr>
                        <a:t>21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shall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not eat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any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carcass. You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give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stranger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who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your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cities,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eat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it,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sell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0">
                          <a:latin typeface="Arial MT"/>
                          <a:cs typeface="Arial MT"/>
                        </a:rPr>
                        <a:t>a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foreigner;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holy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people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Lord, your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G-d.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You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shall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cook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kid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its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mother's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milk.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07314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444500" y="5567552"/>
            <a:ext cx="6622415" cy="4198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9060">
              <a:lnSpc>
                <a:spcPct val="117500"/>
              </a:lnSpc>
              <a:spcBef>
                <a:spcPts val="100"/>
              </a:spcBef>
            </a:pPr>
            <a:r>
              <a:rPr dirty="0" sz="1200" spc="-135">
                <a:latin typeface="Verdana"/>
                <a:cs typeface="Verdana"/>
              </a:rPr>
              <a:t>If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‘kosher’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animals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ritually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slaughtered,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unclean,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making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 </a:t>
            </a:r>
            <a:r>
              <a:rPr dirty="0" sz="1200" spc="-75">
                <a:latin typeface="Verdana"/>
                <a:cs typeface="Verdana"/>
              </a:rPr>
              <a:t>kosher.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Also,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parts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kosher </a:t>
            </a:r>
            <a:r>
              <a:rPr dirty="0" sz="1200" spc="-35">
                <a:latin typeface="Verdana"/>
                <a:cs typeface="Verdana"/>
              </a:rPr>
              <a:t>animals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eaten,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example,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5">
                <a:latin typeface="Verdana"/>
                <a:cs typeface="Verdana"/>
              </a:rPr>
              <a:t>internal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cattle,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lamb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goat,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considered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same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blood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(as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‘seat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life’),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treyfah.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used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0">
                <a:latin typeface="Verdana"/>
                <a:cs typeface="Verdana"/>
              </a:rPr>
              <a:t> burnt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sacrifice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temple.</a:t>
            </a:r>
            <a:r>
              <a:rPr dirty="0" sz="1200" spc="-75">
                <a:latin typeface="Verdana"/>
                <a:cs typeface="Verdana"/>
              </a:rPr>
              <a:t> The </a:t>
            </a:r>
            <a:r>
              <a:rPr dirty="0" sz="1200">
                <a:latin typeface="Verdana"/>
                <a:cs typeface="Verdana"/>
              </a:rPr>
              <a:t>meat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must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clean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blood.</a:t>
            </a:r>
            <a:r>
              <a:rPr dirty="0" sz="1200" spc="-70">
                <a:latin typeface="Verdana"/>
                <a:cs typeface="Verdana"/>
              </a:rPr>
              <a:t> 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sciatic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sinew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(which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runs</a:t>
            </a:r>
            <a:r>
              <a:rPr dirty="0" sz="1200" spc="-55">
                <a:latin typeface="Verdana"/>
                <a:cs typeface="Verdana"/>
              </a:rPr>
              <a:t> from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spine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down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leg)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must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have </a:t>
            </a:r>
            <a:r>
              <a:rPr dirty="0" sz="1200">
                <a:latin typeface="Verdana"/>
                <a:cs typeface="Verdana"/>
              </a:rPr>
              <a:t>been</a:t>
            </a:r>
            <a:r>
              <a:rPr dirty="0" sz="1200" spc="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removed.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  <a:spcBef>
                <a:spcPts val="805"/>
              </a:spcBef>
            </a:pPr>
            <a:r>
              <a:rPr dirty="0" sz="1200" spc="-50">
                <a:latin typeface="Verdana"/>
                <a:cs typeface="Verdana"/>
              </a:rPr>
              <a:t>All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fruit,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vegetables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pulses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eaten,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either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milk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they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neutral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(parev). </a:t>
            </a:r>
            <a:r>
              <a:rPr dirty="0" sz="1200" spc="-35">
                <a:latin typeface="Verdana"/>
                <a:cs typeface="Verdana"/>
              </a:rPr>
              <a:t>However,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should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washed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checked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bugs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45">
                <a:latin typeface="Verdana"/>
                <a:cs typeface="Verdana"/>
              </a:rPr>
              <a:t>insect,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kosher.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200" spc="-55">
                <a:latin typeface="Verdana"/>
                <a:cs typeface="Verdana"/>
              </a:rPr>
              <a:t>Milk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milk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products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fine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eat,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but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rules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combining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these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with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200" spc="-25">
                <a:latin typeface="Verdana"/>
                <a:cs typeface="Verdana"/>
              </a:rPr>
              <a:t>meat.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Deuteronomy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14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(above)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states: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“You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shall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cook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kid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its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mother’s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milk.”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  <a:spcBef>
                <a:spcPts val="805"/>
              </a:spcBef>
            </a:pPr>
            <a:r>
              <a:rPr dirty="0" sz="1200" spc="-35">
                <a:latin typeface="Verdana"/>
                <a:cs typeface="Verdana"/>
              </a:rPr>
              <a:t>Observing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dietary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laws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very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deep-rooted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10">
                <a:latin typeface="Verdana"/>
                <a:cs typeface="Verdana"/>
              </a:rPr>
              <a:t>Judaism.</a:t>
            </a:r>
            <a:r>
              <a:rPr dirty="0" sz="1200" spc="2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dietary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very </a:t>
            </a:r>
            <a:r>
              <a:rPr dirty="0" sz="1200" spc="-35">
                <a:latin typeface="Verdana"/>
                <a:cs typeface="Verdana"/>
              </a:rPr>
              <a:t>carefully,</a:t>
            </a:r>
            <a:r>
              <a:rPr dirty="0" sz="1200" spc="-60">
                <a:latin typeface="Verdana"/>
                <a:cs typeface="Verdana"/>
              </a:rPr>
              <a:t> others </a:t>
            </a:r>
            <a:r>
              <a:rPr dirty="0" sz="1200" spc="-50">
                <a:latin typeface="Verdana"/>
                <a:cs typeface="Verdana"/>
              </a:rPr>
              <a:t>loosely,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some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all.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However,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least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aware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95">
                <a:latin typeface="Verdana"/>
                <a:cs typeface="Verdana"/>
              </a:rPr>
              <a:t>it.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This,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perhaps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beyond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factors,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prevented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from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assimilated 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nations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considering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usually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lives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non-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countries </a:t>
            </a:r>
            <a:r>
              <a:rPr dirty="0" sz="1200" spc="-35">
                <a:latin typeface="Verdana"/>
                <a:cs typeface="Verdana"/>
              </a:rPr>
              <a:t>throughout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history,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respected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dietary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laws </a:t>
            </a:r>
            <a:r>
              <a:rPr dirty="0" sz="1200" spc="-60">
                <a:latin typeface="Verdana"/>
                <a:cs typeface="Verdana"/>
              </a:rPr>
              <a:t>train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master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their </a:t>
            </a:r>
            <a:r>
              <a:rPr dirty="0" sz="1200" spc="-25">
                <a:latin typeface="Verdana"/>
                <a:cs typeface="Verdana"/>
              </a:rPr>
              <a:t>appetites,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important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you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think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food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limited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resource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especially meat!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871050" y="370873"/>
            <a:ext cx="2310765" cy="2301875"/>
            <a:chOff x="4871050" y="370873"/>
            <a:chExt cx="2310765" cy="2301875"/>
          </a:xfrm>
        </p:grpSpPr>
        <p:pic>
          <p:nvPicPr>
            <p:cNvPr id="5" name="object 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71050" y="370873"/>
              <a:ext cx="2040416" cy="23013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07379" y="962659"/>
              <a:ext cx="973861" cy="97409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14408" y="2749022"/>
            <a:ext cx="1535643" cy="2480964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070" cy="9057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‘kashrut’?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‘kosher’?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‘treyfah’?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>
                <a:latin typeface="Verdana"/>
                <a:cs typeface="Verdana"/>
              </a:rPr>
              <a:t>Name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four </a:t>
            </a:r>
            <a:r>
              <a:rPr dirty="0" sz="1100" spc="-40">
                <a:latin typeface="Verdana"/>
                <a:cs typeface="Verdana"/>
              </a:rPr>
              <a:t>animals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that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can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be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eaten,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if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they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ritually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slaughtered.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5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‘parev’?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5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6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how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30">
                <a:latin typeface="Verdana"/>
                <a:cs typeface="Verdana"/>
              </a:rPr>
              <a:t> dietary</a:t>
            </a:r>
            <a:r>
              <a:rPr dirty="0" sz="1100" spc="-40">
                <a:latin typeface="Verdana"/>
                <a:cs typeface="Verdana"/>
              </a:rPr>
              <a:t> laws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have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been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important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Judaism.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6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7"/>
              <a:tabLst>
                <a:tab pos="469900" algn="l"/>
              </a:tabLst>
            </a:pPr>
            <a:r>
              <a:rPr dirty="0" sz="1100" spc="-80">
                <a:latin typeface="Verdana"/>
                <a:cs typeface="Verdana"/>
              </a:rPr>
              <a:t>“It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fine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for </a:t>
            </a:r>
            <a:r>
              <a:rPr dirty="0" sz="1100" spc="-20">
                <a:latin typeface="Verdana"/>
                <a:cs typeface="Verdana"/>
              </a:rPr>
              <a:t>Jews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eat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non-</a:t>
            </a:r>
            <a:r>
              <a:rPr dirty="0" sz="1100" spc="-60">
                <a:latin typeface="Verdana"/>
                <a:cs typeface="Verdana"/>
              </a:rPr>
              <a:t>kosher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food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there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no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kosher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meat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available.”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you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</a:pP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85">
                <a:latin typeface="Verdana"/>
                <a:cs typeface="Verdana"/>
              </a:rPr>
              <a:t>this</a:t>
            </a:r>
            <a:r>
              <a:rPr dirty="0" sz="1100" spc="-25">
                <a:latin typeface="Verdana"/>
                <a:cs typeface="Verdana"/>
              </a:rPr>
              <a:t> statement?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alternative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962902" y="9930383"/>
            <a:ext cx="14351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0"/>
              </a:lnSpc>
            </a:pPr>
            <a:r>
              <a:rPr dirty="0" sz="1100" spc="-25">
                <a:latin typeface="Calibri"/>
                <a:cs typeface="Calibri"/>
              </a:rPr>
              <a:t>12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104" y="5527852"/>
            <a:ext cx="6895719" cy="46107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48360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Dietary</a:t>
            </a:r>
            <a:r>
              <a:rPr dirty="0" sz="4800" spc="-120"/>
              <a:t> </a:t>
            </a:r>
            <a:r>
              <a:rPr dirty="0" sz="4800"/>
              <a:t>Law,</a:t>
            </a:r>
            <a:r>
              <a:rPr dirty="0" sz="4800" spc="-114"/>
              <a:t> </a:t>
            </a:r>
            <a:r>
              <a:rPr dirty="0" sz="4800" spc="-10"/>
              <a:t>contd.</a:t>
            </a:r>
            <a:endParaRPr sz="4800"/>
          </a:p>
        </p:txBody>
      </p:sp>
      <p:sp>
        <p:nvSpPr>
          <p:cNvPr id="5" name="object 5" descr=""/>
          <p:cNvSpPr txBox="1"/>
          <p:nvPr/>
        </p:nvSpPr>
        <p:spPr>
          <a:xfrm>
            <a:off x="444500" y="1351533"/>
            <a:ext cx="6613525" cy="5099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85" b="1">
                <a:latin typeface="Tahoma"/>
                <a:cs typeface="Tahoma"/>
              </a:rPr>
              <a:t>Ritual</a:t>
            </a:r>
            <a:r>
              <a:rPr dirty="0" sz="1200" spc="2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Slaughter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200">
              <a:latin typeface="Tahoma"/>
              <a:cs typeface="Tahoma"/>
            </a:endParaRPr>
          </a:p>
          <a:p>
            <a:pPr marL="12700" marR="3371215">
              <a:lnSpc>
                <a:spcPct val="153300"/>
              </a:lnSpc>
            </a:pPr>
            <a:r>
              <a:rPr dirty="0" sz="1200" spc="-25">
                <a:latin typeface="Verdana"/>
                <a:cs typeface="Verdana"/>
              </a:rPr>
              <a:t>Any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cooks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consumes </a:t>
            </a:r>
            <a:r>
              <a:rPr dirty="0" sz="1200" spc="-85">
                <a:latin typeface="Verdana"/>
                <a:cs typeface="Verdana"/>
              </a:rPr>
              <a:t>must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come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animal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which: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200">
              <a:latin typeface="Verdana"/>
              <a:cs typeface="Verdana"/>
            </a:endParaRPr>
          </a:p>
          <a:p>
            <a:pPr marL="470534" indent="-229235">
              <a:lnSpc>
                <a:spcPct val="100000"/>
              </a:lnSpc>
              <a:buAutoNum type="arabicPeriod"/>
              <a:tabLst>
                <a:tab pos="470534" algn="l"/>
              </a:tabLst>
            </a:pPr>
            <a:r>
              <a:rPr dirty="0" sz="1200" spc="-19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allowed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scripture</a:t>
            </a:r>
            <a:endParaRPr sz="1200">
              <a:latin typeface="Verdana"/>
              <a:cs typeface="Verdana"/>
            </a:endParaRPr>
          </a:p>
          <a:p>
            <a:pPr marL="470534" indent="-229235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470534" algn="l"/>
              </a:tabLst>
            </a:pPr>
            <a:r>
              <a:rPr dirty="0" sz="1200" spc="-55">
                <a:latin typeface="Verdana"/>
                <a:cs typeface="Verdana"/>
              </a:rPr>
              <a:t>Has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been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ritually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slaughtered</a:t>
            </a:r>
            <a:endParaRPr sz="1200">
              <a:latin typeface="Verdana"/>
              <a:cs typeface="Verdana"/>
            </a:endParaRPr>
          </a:p>
          <a:p>
            <a:pPr marL="12700" marR="3018155">
              <a:lnSpc>
                <a:spcPct val="153300"/>
              </a:lnSpc>
              <a:spcBef>
                <a:spcPts val="81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animal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slaughtered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schochet </a:t>
            </a:r>
            <a:r>
              <a:rPr dirty="0" sz="1200" spc="-50">
                <a:latin typeface="Verdana"/>
                <a:cs typeface="Verdana"/>
              </a:rPr>
              <a:t>(qualifies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kosher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slaughterer),</a:t>
            </a:r>
            <a:r>
              <a:rPr dirty="0" sz="1200" spc="-40">
                <a:latin typeface="Verdana"/>
                <a:cs typeface="Verdana"/>
              </a:rPr>
              <a:t> through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quick,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53300"/>
              </a:lnSpc>
            </a:pPr>
            <a:r>
              <a:rPr dirty="0" sz="1200" spc="60">
                <a:latin typeface="Verdana"/>
                <a:cs typeface="Verdana"/>
              </a:rPr>
              <a:t>deep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stroke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across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neck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perfectly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sharp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blade.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This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leads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rapid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blood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loss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death.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recognised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most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humane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kill</a:t>
            </a:r>
            <a:r>
              <a:rPr dirty="0" sz="1200" spc="-50">
                <a:latin typeface="Verdana"/>
                <a:cs typeface="Verdana"/>
              </a:rPr>
              <a:t> animals.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schochet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only </a:t>
            </a:r>
            <a:r>
              <a:rPr dirty="0" sz="1200" spc="-30">
                <a:latin typeface="Verdana"/>
                <a:cs typeface="Verdana"/>
              </a:rPr>
              <a:t>trained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butcher,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recognised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200" spc="55">
                <a:latin typeface="Verdana"/>
                <a:cs typeface="Verdana"/>
              </a:rPr>
              <a:t>good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well-</a:t>
            </a:r>
            <a:r>
              <a:rPr dirty="0" sz="1200" spc="-30">
                <a:latin typeface="Verdana"/>
                <a:cs typeface="Verdana"/>
              </a:rPr>
              <a:t>trained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law.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200">
              <a:latin typeface="Verdana"/>
              <a:cs typeface="Verdana"/>
            </a:endParaRPr>
          </a:p>
          <a:p>
            <a:pPr marL="12700" marR="2399030">
              <a:lnSpc>
                <a:spcPct val="153300"/>
              </a:lnSpc>
              <a:spcBef>
                <a:spcPts val="5"/>
              </a:spcBef>
            </a:pPr>
            <a:r>
              <a:rPr dirty="0" sz="1200" spc="-65">
                <a:latin typeface="Verdana"/>
                <a:cs typeface="Verdana"/>
              </a:rPr>
              <a:t>Kosher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butchers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regularly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checked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Bet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Din </a:t>
            </a:r>
            <a:r>
              <a:rPr dirty="0" sz="1200" spc="-10">
                <a:latin typeface="Verdana"/>
                <a:cs typeface="Verdana"/>
              </a:rPr>
              <a:t>(rabbinical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court)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ensure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observing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kashrut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at </a:t>
            </a:r>
            <a:r>
              <a:rPr dirty="0" sz="1200" spc="-40">
                <a:latin typeface="Verdana"/>
                <a:cs typeface="Verdana"/>
              </a:rPr>
              <a:t>all </a:t>
            </a:r>
            <a:r>
              <a:rPr dirty="0" sz="1200" spc="-80">
                <a:latin typeface="Verdana"/>
                <a:cs typeface="Verdana"/>
              </a:rPr>
              <a:t>times.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receive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certification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their </a:t>
            </a:r>
            <a:r>
              <a:rPr dirty="0" sz="1200" spc="-50">
                <a:latin typeface="Verdana"/>
                <a:cs typeface="Verdana"/>
              </a:rPr>
              <a:t>customers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sure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law.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4500" y="7006208"/>
            <a:ext cx="6586855" cy="2755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latin typeface="Tahoma"/>
                <a:cs typeface="Tahoma"/>
              </a:rPr>
              <a:t>Draining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of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Blood</a:t>
            </a:r>
            <a:endParaRPr sz="1200">
              <a:latin typeface="Tahoma"/>
              <a:cs typeface="Tahoma"/>
            </a:endParaRPr>
          </a:p>
          <a:p>
            <a:pPr marL="12700" marR="408305">
              <a:lnSpc>
                <a:spcPct val="1530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blood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life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animal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(Leviticus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17:11)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forbidden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Jews.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So,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schochet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removed</a:t>
            </a:r>
            <a:r>
              <a:rPr dirty="0" sz="1200" spc="-60">
                <a:latin typeface="Verdana"/>
                <a:cs typeface="Verdana"/>
              </a:rPr>
              <a:t> most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blood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they </a:t>
            </a:r>
            <a:r>
              <a:rPr dirty="0" sz="1200" spc="-25">
                <a:latin typeface="Verdana"/>
                <a:cs typeface="Verdana"/>
              </a:rPr>
              <a:t>slaughtered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animal.</a:t>
            </a:r>
            <a:r>
              <a:rPr dirty="0" sz="1200" spc="-70">
                <a:latin typeface="Verdana"/>
                <a:cs typeface="Verdana"/>
              </a:rPr>
              <a:t> 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remaining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blood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removed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processes: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buFont typeface="Wingdings"/>
              <a:buChar char=""/>
              <a:tabLst>
                <a:tab pos="469265" algn="l"/>
              </a:tabLst>
            </a:pPr>
            <a:r>
              <a:rPr dirty="0" sz="1200" spc="-10">
                <a:latin typeface="Verdana"/>
                <a:cs typeface="Verdana"/>
              </a:rPr>
              <a:t>Broiling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0">
                <a:latin typeface="Verdana"/>
                <a:cs typeface="Verdana"/>
              </a:rPr>
              <a:t>Soaking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765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0">
                <a:latin typeface="Verdana"/>
                <a:cs typeface="Verdana"/>
              </a:rPr>
              <a:t>Salting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53300"/>
              </a:lnSpc>
              <a:spcBef>
                <a:spcPts val="795"/>
              </a:spcBef>
            </a:pPr>
            <a:r>
              <a:rPr dirty="0" sz="1200">
                <a:latin typeface="Verdana"/>
                <a:cs typeface="Verdana"/>
              </a:rPr>
              <a:t>Each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these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processes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takes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time.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has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72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hours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slaughter.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It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most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 </a:t>
            </a:r>
            <a:r>
              <a:rPr dirty="0" sz="1200" spc="-10">
                <a:latin typeface="Verdana"/>
                <a:cs typeface="Verdana"/>
              </a:rPr>
              <a:t>already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gone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through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process.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9409" y="1465325"/>
            <a:ext cx="2933699" cy="22053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5359" y="4471034"/>
            <a:ext cx="2412999" cy="1612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446023"/>
            <a:ext cx="6664325" cy="8387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ahoma"/>
                <a:cs typeface="Tahoma"/>
              </a:rPr>
              <a:t>Meat</a:t>
            </a:r>
            <a:r>
              <a:rPr dirty="0" sz="1200" spc="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and</a:t>
            </a:r>
            <a:r>
              <a:rPr dirty="0" sz="1200" spc="1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Milk</a:t>
            </a:r>
            <a:endParaRPr sz="1200">
              <a:latin typeface="Tahoma"/>
              <a:cs typeface="Tahoma"/>
            </a:endParaRPr>
          </a:p>
          <a:p>
            <a:pPr marL="12700" marR="3294379">
              <a:lnSpc>
                <a:spcPct val="1532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commands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places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“not boil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kid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125">
                <a:latin typeface="Verdana"/>
                <a:cs typeface="Verdana"/>
              </a:rPr>
              <a:t>its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mother’s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milk,”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10">
                <a:latin typeface="Verdana"/>
                <a:cs typeface="Verdana"/>
              </a:rPr>
              <a:t>explained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Talmud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mean: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eating, </a:t>
            </a:r>
            <a:r>
              <a:rPr dirty="0" sz="1200">
                <a:latin typeface="Verdana"/>
                <a:cs typeface="Verdana"/>
              </a:rPr>
              <a:t>no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cooking,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benefiting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mixture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>
                <a:latin typeface="Verdana"/>
                <a:cs typeface="Verdana"/>
              </a:rPr>
              <a:t>meat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milk.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For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has </a:t>
            </a:r>
            <a:r>
              <a:rPr dirty="0" sz="1200">
                <a:latin typeface="Verdana"/>
                <a:cs typeface="Verdana"/>
              </a:rPr>
              <a:t>meant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eating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milk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products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in</a:t>
            </a:r>
            <a:endParaRPr sz="1200">
              <a:latin typeface="Verdana"/>
              <a:cs typeface="Verdana"/>
            </a:endParaRPr>
          </a:p>
          <a:p>
            <a:pPr marL="12700" marR="122555">
              <a:lnSpc>
                <a:spcPct val="153300"/>
              </a:lnSpc>
            </a:pP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same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meal,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six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hours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each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(though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reduced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hours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for </a:t>
            </a:r>
            <a:r>
              <a:rPr dirty="0" sz="1200">
                <a:latin typeface="Verdana"/>
                <a:cs typeface="Verdana"/>
              </a:rPr>
              <a:t>meat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milk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many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Jews).</a:t>
            </a:r>
            <a:endParaRPr sz="1200">
              <a:latin typeface="Verdana"/>
              <a:cs typeface="Verdana"/>
            </a:endParaRPr>
          </a:p>
          <a:p>
            <a:pPr marL="2750185" marR="5080">
              <a:lnSpc>
                <a:spcPct val="153100"/>
              </a:lnSpc>
              <a:spcBef>
                <a:spcPts val="810"/>
              </a:spcBef>
            </a:pPr>
            <a:r>
              <a:rPr dirty="0" sz="1200" spc="-65">
                <a:latin typeface="Verdana"/>
                <a:cs typeface="Verdana"/>
              </a:rPr>
              <a:t>Historically,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know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Canaanite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people </a:t>
            </a:r>
            <a:r>
              <a:rPr dirty="0" sz="1200" spc="-35">
                <a:latin typeface="Verdana"/>
                <a:cs typeface="Verdana"/>
              </a:rPr>
              <a:t>(enemies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Israelites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early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period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50">
                <a:latin typeface="Verdana"/>
                <a:cs typeface="Verdana"/>
              </a:rPr>
              <a:t>religion)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milk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rituals,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so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why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were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allowed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clearly </a:t>
            </a:r>
            <a:r>
              <a:rPr dirty="0" sz="1200" spc="-50">
                <a:latin typeface="Verdana"/>
                <a:cs typeface="Verdana"/>
              </a:rPr>
              <a:t>distinguished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from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people.</a:t>
            </a:r>
            <a:endParaRPr sz="1200">
              <a:latin typeface="Verdana"/>
              <a:cs typeface="Verdana"/>
            </a:endParaRPr>
          </a:p>
          <a:p>
            <a:pPr marL="2750185" marR="119380">
              <a:lnSpc>
                <a:spcPct val="153100"/>
              </a:lnSpc>
              <a:spcBef>
                <a:spcPts val="810"/>
              </a:spcBef>
            </a:pPr>
            <a:r>
              <a:rPr dirty="0" sz="1200" spc="-65">
                <a:latin typeface="Verdana"/>
                <a:cs typeface="Verdana"/>
              </a:rPr>
              <a:t>There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sense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compassion.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40">
                <a:latin typeface="Verdana"/>
                <a:cs typeface="Verdana"/>
              </a:rPr>
              <a:t>mother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seeing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child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vice</a:t>
            </a:r>
            <a:r>
              <a:rPr dirty="0" sz="1200" spc="-50">
                <a:latin typeface="Verdana"/>
                <a:cs typeface="Verdana"/>
              </a:rPr>
              <a:t> versa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killed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 </a:t>
            </a:r>
            <a:r>
              <a:rPr dirty="0" sz="1200">
                <a:latin typeface="Verdana"/>
                <a:cs typeface="Verdana"/>
              </a:rPr>
              <a:t>cooked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would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cruel.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assigns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dignity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40">
                <a:latin typeface="Verdana"/>
                <a:cs typeface="Verdana"/>
              </a:rPr>
              <a:t>sanctity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lives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both.</a:t>
            </a:r>
            <a:endParaRPr sz="1200">
              <a:latin typeface="Verdana"/>
              <a:cs typeface="Verdana"/>
            </a:endParaRPr>
          </a:p>
          <a:p>
            <a:pPr marL="12700" marR="98425">
              <a:lnSpc>
                <a:spcPct val="153300"/>
              </a:lnSpc>
              <a:spcBef>
                <a:spcPts val="800"/>
              </a:spcBef>
            </a:pPr>
            <a:r>
              <a:rPr dirty="0" sz="1200" spc="-65">
                <a:latin typeface="Verdana"/>
                <a:cs typeface="Verdana"/>
              </a:rPr>
              <a:t>There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non-</a:t>
            </a:r>
            <a:r>
              <a:rPr dirty="0" sz="1200" spc="-85">
                <a:latin typeface="Verdana"/>
                <a:cs typeface="Verdana"/>
              </a:rPr>
              <a:t>milk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replacement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products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now,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makes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easy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feed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30">
                <a:latin typeface="Verdana"/>
                <a:cs typeface="Verdana"/>
              </a:rPr>
              <a:t>mixed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group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same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meals.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commercial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businesses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good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use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of </a:t>
            </a:r>
            <a:r>
              <a:rPr dirty="0" sz="1200" spc="-30">
                <a:latin typeface="Verdana"/>
                <a:cs typeface="Verdana"/>
              </a:rPr>
              <a:t>these products,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example,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using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‘creamer’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coffee,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milk.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spc="-50" b="1">
                <a:latin typeface="Tahoma"/>
                <a:cs typeface="Tahoma"/>
              </a:rPr>
              <a:t>Jewish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Cuisine</a:t>
            </a:r>
            <a:endParaRPr sz="1200">
              <a:latin typeface="Tahoma"/>
              <a:cs typeface="Tahoma"/>
            </a:endParaRPr>
          </a:p>
          <a:p>
            <a:pPr marL="12700" marR="3574415">
              <a:lnSpc>
                <a:spcPct val="153400"/>
              </a:lnSpc>
              <a:spcBef>
                <a:spcPts val="800"/>
              </a:spcBef>
            </a:pPr>
            <a:r>
              <a:rPr dirty="0" sz="1200" spc="-65">
                <a:latin typeface="Verdana"/>
                <a:cs typeface="Verdana"/>
              </a:rPr>
              <a:t>There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lengthy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traditions</a:t>
            </a:r>
            <a:r>
              <a:rPr dirty="0" sz="1200" spc="-60">
                <a:latin typeface="Verdana"/>
                <a:cs typeface="Verdana"/>
              </a:rPr>
              <a:t> 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Jewish cooking.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Two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distinct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cultures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exist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food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Ashkenazi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(Orthodox, </a:t>
            </a:r>
            <a:r>
              <a:rPr dirty="0" sz="1200" spc="-55">
                <a:latin typeface="Verdana"/>
                <a:cs typeface="Verdana"/>
              </a:rPr>
              <a:t>North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East </a:t>
            </a:r>
            <a:r>
              <a:rPr dirty="0" sz="1200" spc="-40">
                <a:latin typeface="Verdana"/>
                <a:cs typeface="Verdana"/>
              </a:rPr>
              <a:t>European),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based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around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stews,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etc;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35">
                <a:latin typeface="Verdana"/>
                <a:cs typeface="Verdana"/>
              </a:rPr>
              <a:t>Sephardi </a:t>
            </a:r>
            <a:r>
              <a:rPr dirty="0" sz="1200" spc="-60">
                <a:latin typeface="Verdana"/>
                <a:cs typeface="Verdana"/>
              </a:rPr>
              <a:t>(Spain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Mediterranean)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its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meze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culture.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9509" y="639997"/>
            <a:ext cx="3018282" cy="14695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800" y="3147948"/>
            <a:ext cx="2641600" cy="25920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7459" y="6858127"/>
            <a:ext cx="3295015" cy="236093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15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two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requirements</a:t>
            </a:r>
            <a:r>
              <a:rPr dirty="0" sz="1100" spc="-55">
                <a:latin typeface="Verdana"/>
                <a:cs typeface="Verdana"/>
              </a:rPr>
              <a:t> for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kosher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meat?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what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meant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by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‘ritual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slaughter’.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60">
                <a:latin typeface="Verdana"/>
                <a:cs typeface="Verdana"/>
              </a:rPr>
              <a:t>Why</a:t>
            </a:r>
            <a:r>
              <a:rPr dirty="0" sz="1100" spc="-80">
                <a:latin typeface="Verdana"/>
                <a:cs typeface="Verdana"/>
              </a:rPr>
              <a:t> must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kosher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meat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be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drained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blood?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Which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three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processes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can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remove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blood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from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meat?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80">
                <a:latin typeface="Verdana"/>
                <a:cs typeface="Verdana"/>
              </a:rPr>
              <a:t>rules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about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meat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milk.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673100" y="444499"/>
            <a:ext cx="6428740" cy="547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AutoNum type="arabicPeriod" startAt="6"/>
              <a:tabLst>
                <a:tab pos="241300" algn="l"/>
              </a:tabLst>
            </a:pPr>
            <a:r>
              <a:rPr dirty="0" sz="1100" spc="-50">
                <a:latin typeface="Verdana"/>
                <a:cs typeface="Verdana"/>
              </a:rPr>
              <a:t>Explain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argument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from </a:t>
            </a:r>
            <a:r>
              <a:rPr dirty="0" sz="1100" spc="-10">
                <a:latin typeface="Verdana"/>
                <a:cs typeface="Verdana"/>
              </a:rPr>
              <a:t>compassion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regarding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meat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milk.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6"/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buAutoNum type="arabicPeriod" startAt="7"/>
              <a:tabLst>
                <a:tab pos="241300" algn="l"/>
              </a:tabLst>
            </a:pPr>
            <a:r>
              <a:rPr dirty="0" sz="1100" spc="-80">
                <a:latin typeface="Verdana"/>
                <a:cs typeface="Verdana"/>
              </a:rPr>
              <a:t>“It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not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difficult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keep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kosher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diet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in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0">
                <a:latin typeface="Verdana"/>
                <a:cs typeface="Verdana"/>
              </a:rPr>
              <a:t>UK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today.”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85">
                <a:latin typeface="Verdana"/>
                <a:cs typeface="Verdana"/>
              </a:rPr>
              <a:t>this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statement?</a:t>
            </a: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690"/>
              </a:spcBef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30">
                <a:latin typeface="Verdana"/>
                <a:cs typeface="Verdana"/>
              </a:rPr>
              <a:t> opinion.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alternative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70965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The</a:t>
            </a:r>
            <a:r>
              <a:rPr dirty="0" sz="4800" spc="-75"/>
              <a:t> </a:t>
            </a:r>
            <a:r>
              <a:rPr dirty="0" sz="4800" spc="-10"/>
              <a:t>Synagogue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253997"/>
            <a:ext cx="6649720" cy="8077834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200" spc="-10" b="1">
                <a:latin typeface="Tahoma"/>
                <a:cs typeface="Tahoma"/>
              </a:rPr>
              <a:t>History</a:t>
            </a:r>
            <a:endParaRPr sz="1200">
              <a:latin typeface="Tahoma"/>
              <a:cs typeface="Tahoma"/>
            </a:endParaRPr>
          </a:p>
          <a:p>
            <a:pPr marL="12700" marR="2606675">
              <a:lnSpc>
                <a:spcPct val="153100"/>
              </a:lnSpc>
              <a:spcBef>
                <a:spcPts val="5"/>
              </a:spcBef>
            </a:pP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Synagogue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Judaism.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is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special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G-d,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60">
                <a:latin typeface="Verdana"/>
                <a:cs typeface="Verdana"/>
              </a:rPr>
              <a:t>study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Word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law,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hence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known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‘shul’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‘school’.</a:t>
            </a:r>
            <a:endParaRPr sz="1200">
              <a:latin typeface="Verdana"/>
              <a:cs typeface="Verdana"/>
            </a:endParaRPr>
          </a:p>
          <a:p>
            <a:pPr marL="12700" marR="2579370">
              <a:lnSpc>
                <a:spcPct val="1532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idea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having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special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goes </a:t>
            </a:r>
            <a:r>
              <a:rPr dirty="0" sz="1200">
                <a:latin typeface="Verdana"/>
                <a:cs typeface="Verdana"/>
              </a:rPr>
              <a:t>back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beginnings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Judaism.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Moses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received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instructions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build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special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sanctuary </a:t>
            </a:r>
            <a:r>
              <a:rPr dirty="0" sz="1200" spc="-25">
                <a:latin typeface="Verdana"/>
                <a:cs typeface="Verdana"/>
              </a:rPr>
              <a:t>(Tabernacle)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sacrifices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made,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housed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Ark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Covenant,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Ten</a:t>
            </a:r>
            <a:endParaRPr sz="1200">
              <a:latin typeface="Verdana"/>
              <a:cs typeface="Verdana"/>
            </a:endParaRPr>
          </a:p>
          <a:p>
            <a:pPr marL="12700" marR="290830">
              <a:lnSpc>
                <a:spcPct val="153300"/>
              </a:lnSpc>
            </a:pPr>
            <a:r>
              <a:rPr dirty="0" sz="1200" spc="-20">
                <a:latin typeface="Verdana"/>
                <a:cs typeface="Verdana"/>
              </a:rPr>
              <a:t>Commandments.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Until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their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own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homeland,</a:t>
            </a:r>
            <a:r>
              <a:rPr dirty="0" sz="120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30">
                <a:latin typeface="Verdana"/>
                <a:cs typeface="Verdana"/>
              </a:rPr>
              <a:t> sanctuary</a:t>
            </a:r>
            <a:r>
              <a:rPr dirty="0" sz="1200" spc="-25">
                <a:latin typeface="Verdana"/>
                <a:cs typeface="Verdana"/>
              </a:rPr>
              <a:t> was </a:t>
            </a:r>
            <a:r>
              <a:rPr dirty="0" sz="1200" spc="-10">
                <a:latin typeface="Verdana"/>
                <a:cs typeface="Verdana"/>
              </a:rPr>
              <a:t>mobile.</a:t>
            </a:r>
            <a:endParaRPr sz="1200">
              <a:latin typeface="Verdana"/>
              <a:cs typeface="Verdana"/>
            </a:endParaRPr>
          </a:p>
          <a:p>
            <a:pPr marL="12700" marR="27305">
              <a:lnSpc>
                <a:spcPct val="153200"/>
              </a:lnSpc>
              <a:spcBef>
                <a:spcPts val="805"/>
              </a:spcBef>
            </a:pP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tenth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century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BCE, </a:t>
            </a:r>
            <a:r>
              <a:rPr dirty="0" sz="1200" spc="-40">
                <a:latin typeface="Verdana"/>
                <a:cs typeface="Verdana"/>
              </a:rPr>
              <a:t>Solomon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ruled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kingdom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major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Temple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 </a:t>
            </a:r>
            <a:r>
              <a:rPr dirty="0" sz="1200" spc="-50">
                <a:latin typeface="Verdana"/>
                <a:cs typeface="Verdana"/>
              </a:rPr>
              <a:t>built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Jerusalem,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‘Holy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Holies’,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housing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Ark.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Ark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lost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sixth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century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BCE,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Temple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was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destroyed.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Temple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built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55">
                <a:latin typeface="Verdana"/>
                <a:cs typeface="Verdana"/>
              </a:rPr>
              <a:t>fourth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/fifth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century</a:t>
            </a:r>
            <a:r>
              <a:rPr dirty="0" sz="1200" spc="-65">
                <a:latin typeface="Verdana"/>
                <a:cs typeface="Verdana"/>
              </a:rPr>
              <a:t> BCE,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finally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destroyed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Romans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70CE.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35">
                <a:latin typeface="Verdana"/>
                <a:cs typeface="Verdana"/>
              </a:rPr>
              <a:t>Jerusalem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today,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you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remnants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Temple,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include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Western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(or </a:t>
            </a:r>
            <a:r>
              <a:rPr dirty="0" sz="1200" spc="-45">
                <a:latin typeface="Verdana"/>
                <a:cs typeface="Verdana"/>
              </a:rPr>
              <a:t>Wailing)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Wall,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external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extension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Temple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complex.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Today,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10">
                <a:latin typeface="Verdana"/>
                <a:cs typeface="Verdana"/>
              </a:rPr>
              <a:t>mosque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where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Temple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used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stand.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Throughout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Temples,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animal</a:t>
            </a:r>
            <a:endParaRPr sz="1200">
              <a:latin typeface="Verdana"/>
              <a:cs typeface="Verdana"/>
            </a:endParaRPr>
          </a:p>
          <a:p>
            <a:pPr marL="2985135" marR="19685">
              <a:lnSpc>
                <a:spcPct val="153400"/>
              </a:lnSpc>
            </a:pPr>
            <a:r>
              <a:rPr dirty="0" sz="1200" spc="-30">
                <a:latin typeface="Verdana"/>
                <a:cs typeface="Verdana"/>
              </a:rPr>
              <a:t>sacrifices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had been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made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there,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being </a:t>
            </a:r>
            <a:r>
              <a:rPr dirty="0" sz="1200" spc="-30">
                <a:latin typeface="Verdana"/>
                <a:cs typeface="Verdana"/>
              </a:rPr>
              <a:t>required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attend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Temple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three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festivals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year.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Once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final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destruction occurred,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animal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sacrifice </a:t>
            </a:r>
            <a:r>
              <a:rPr dirty="0" sz="1200">
                <a:latin typeface="Verdana"/>
                <a:cs typeface="Verdana"/>
              </a:rPr>
              <a:t>ended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endParaRPr sz="1200">
              <a:latin typeface="Verdana"/>
              <a:cs typeface="Verdana"/>
            </a:endParaRPr>
          </a:p>
          <a:p>
            <a:pPr marL="2985135" marR="5080">
              <a:lnSpc>
                <a:spcPct val="153300"/>
              </a:lnSpc>
            </a:pPr>
            <a:r>
              <a:rPr dirty="0" sz="1200">
                <a:latin typeface="Verdana"/>
                <a:cs typeface="Verdana"/>
              </a:rPr>
              <a:t>practice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having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‘high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priests’.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From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point,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rabbi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became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more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important,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until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 </a:t>
            </a:r>
            <a:r>
              <a:rPr dirty="0" sz="1200">
                <a:latin typeface="Verdana"/>
                <a:cs typeface="Verdana"/>
              </a:rPr>
              <a:t>made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requirement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each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appoint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such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person,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preacher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10">
                <a:latin typeface="Verdana"/>
                <a:cs typeface="Verdana"/>
              </a:rPr>
              <a:t>scholar.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2672" y="1651415"/>
            <a:ext cx="2487810" cy="23347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908927"/>
            <a:ext cx="2857500" cy="2501899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348487"/>
            <a:ext cx="6605270" cy="9224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4930">
              <a:lnSpc>
                <a:spcPct val="153400"/>
              </a:lnSpc>
              <a:spcBef>
                <a:spcPts val="100"/>
              </a:spcBef>
            </a:pPr>
            <a:r>
              <a:rPr dirty="0" sz="1200" spc="-7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first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synagogues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mentioned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historically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sixth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century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BCE.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were </a:t>
            </a:r>
            <a:r>
              <a:rPr dirty="0" sz="1200" spc="-25">
                <a:latin typeface="Verdana"/>
                <a:cs typeface="Verdana"/>
              </a:rPr>
              <a:t>exiled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Babylon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(modern-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Iraq)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could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Temple.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‘Synagogue’ </a:t>
            </a:r>
            <a:r>
              <a:rPr dirty="0" sz="1200">
                <a:latin typeface="Verdana"/>
                <a:cs typeface="Verdana"/>
              </a:rPr>
              <a:t>comes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Greek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means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‘bringing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together’,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showing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came </a:t>
            </a:r>
            <a:r>
              <a:rPr dirty="0" sz="1200" spc="-30">
                <a:latin typeface="Verdana"/>
                <a:cs typeface="Verdana"/>
              </a:rPr>
              <a:t>together.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place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study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prayer.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archaeological </a:t>
            </a:r>
            <a:r>
              <a:rPr dirty="0" sz="1200">
                <a:latin typeface="Verdana"/>
                <a:cs typeface="Verdana"/>
              </a:rPr>
              <a:t>evidence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synagogues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dates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 </a:t>
            </a:r>
            <a:r>
              <a:rPr dirty="0" sz="1200" spc="-65">
                <a:latin typeface="Verdana"/>
                <a:cs typeface="Verdana"/>
              </a:rPr>
              <a:t>third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century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BCE,</a:t>
            </a:r>
            <a:r>
              <a:rPr dirty="0" sz="1200" spc="-50">
                <a:latin typeface="Verdana"/>
                <a:cs typeface="Verdana"/>
              </a:rPr>
              <a:t> with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actual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synagogues </a:t>
            </a:r>
            <a:r>
              <a:rPr dirty="0" sz="1200" spc="-10">
                <a:latin typeface="Verdana"/>
                <a:cs typeface="Verdana"/>
              </a:rPr>
              <a:t>still </a:t>
            </a:r>
            <a:r>
              <a:rPr dirty="0" sz="1200" spc="-70">
                <a:latin typeface="Verdana"/>
                <a:cs typeface="Verdana"/>
              </a:rPr>
              <a:t>existing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Palestine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century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CE.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spc="-75" b="1">
                <a:latin typeface="Tahoma"/>
                <a:cs typeface="Tahoma"/>
              </a:rPr>
              <a:t>Why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90" b="1">
                <a:latin typeface="Tahoma"/>
                <a:cs typeface="Tahoma"/>
              </a:rPr>
              <a:t>is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 </a:t>
            </a:r>
            <a:r>
              <a:rPr dirty="0" sz="1200" b="1">
                <a:latin typeface="Tahoma"/>
                <a:cs typeface="Tahoma"/>
              </a:rPr>
              <a:t>Synagogue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important?</a:t>
            </a:r>
            <a:endParaRPr sz="1200">
              <a:latin typeface="Tahoma"/>
              <a:cs typeface="Tahoma"/>
            </a:endParaRPr>
          </a:p>
          <a:p>
            <a:pPr marL="12700" marR="4104640">
              <a:lnSpc>
                <a:spcPct val="1531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emphasises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idea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community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brings </a:t>
            </a:r>
            <a:r>
              <a:rPr dirty="0" sz="1200" spc="-20">
                <a:latin typeface="Verdana"/>
                <a:cs typeface="Verdana"/>
              </a:rPr>
              <a:t>together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whole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congregation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G-d.</a:t>
            </a:r>
            <a:endParaRPr sz="1200">
              <a:latin typeface="Verdana"/>
              <a:cs typeface="Verdana"/>
            </a:endParaRPr>
          </a:p>
          <a:p>
            <a:pPr marL="12700" marR="3997325">
              <a:lnSpc>
                <a:spcPct val="153300"/>
              </a:lnSpc>
              <a:spcBef>
                <a:spcPts val="805"/>
              </a:spcBef>
            </a:pPr>
            <a:r>
              <a:rPr dirty="0" sz="1200" spc="-55">
                <a:latin typeface="Verdana"/>
                <a:cs typeface="Verdana"/>
              </a:rPr>
              <a:t>Also,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gave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space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saying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specific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prayers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require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40">
                <a:latin typeface="Verdana"/>
                <a:cs typeface="Verdana"/>
              </a:rPr>
              <a:t>minyan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(ten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men),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example,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Kaddish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payer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both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praises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65">
                <a:latin typeface="Verdana"/>
                <a:cs typeface="Verdana"/>
              </a:rPr>
              <a:t>expresses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yearning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200" spc="-45">
                <a:latin typeface="Verdana"/>
                <a:cs typeface="Verdana"/>
              </a:rPr>
              <a:t>establishment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kingdom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5">
                <a:latin typeface="Verdana"/>
                <a:cs typeface="Verdana"/>
              </a:rPr>
              <a:t> Earth.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every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service.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65">
                <a:latin typeface="Verdana"/>
                <a:cs typeface="Verdana"/>
              </a:rPr>
              <a:t>Importantly,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house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worship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Bet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Tefilah.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use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study </a:t>
            </a:r>
            <a:r>
              <a:rPr dirty="0" sz="1200" spc="-45">
                <a:latin typeface="Verdana"/>
                <a:cs typeface="Verdana"/>
              </a:rPr>
              <a:t>(of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scripture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law)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periods.</a:t>
            </a:r>
            <a:endParaRPr sz="1200">
              <a:latin typeface="Verdana"/>
              <a:cs typeface="Verdana"/>
            </a:endParaRPr>
          </a:p>
          <a:p>
            <a:pPr marL="4775835" marR="45085">
              <a:lnSpc>
                <a:spcPct val="153300"/>
              </a:lnSpc>
            </a:pPr>
            <a:r>
              <a:rPr dirty="0" sz="1200" spc="-95">
                <a:latin typeface="Verdana"/>
                <a:cs typeface="Verdana"/>
              </a:rPr>
              <a:t>Similarly,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>
                <a:latin typeface="Verdana"/>
                <a:cs typeface="Verdana"/>
              </a:rPr>
              <a:t>teaching,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where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Jewish </a:t>
            </a:r>
            <a:r>
              <a:rPr dirty="0" sz="1200" spc="-20">
                <a:latin typeface="Verdana"/>
                <a:cs typeface="Verdana"/>
              </a:rPr>
              <a:t>children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learn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religion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90">
                <a:latin typeface="Verdana"/>
                <a:cs typeface="Verdana"/>
              </a:rPr>
              <a:t>history.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55">
                <a:latin typeface="Verdana"/>
                <a:cs typeface="Verdana"/>
              </a:rPr>
              <a:t>Its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role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0">
                <a:latin typeface="Verdana"/>
                <a:cs typeface="Verdana"/>
              </a:rPr>
              <a:t>community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means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many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synagogues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also </a:t>
            </a:r>
            <a:r>
              <a:rPr dirty="0" sz="1200" spc="-10">
                <a:latin typeface="Verdana"/>
                <a:cs typeface="Verdana"/>
              </a:rPr>
              <a:t>provide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space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for </a:t>
            </a:r>
            <a:r>
              <a:rPr dirty="0" sz="1200" spc="-45">
                <a:latin typeface="Verdana"/>
                <a:cs typeface="Verdana"/>
              </a:rPr>
              <a:t>meetings,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event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20">
                <a:latin typeface="Verdana"/>
                <a:cs typeface="Verdana"/>
              </a:rPr>
              <a:t>celebrations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such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as </a:t>
            </a:r>
            <a:r>
              <a:rPr dirty="0" sz="1200" spc="-10">
                <a:latin typeface="Verdana"/>
                <a:cs typeface="Verdana"/>
              </a:rPr>
              <a:t>weddings.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2300" y="2628772"/>
            <a:ext cx="4019550" cy="2679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" y="6717245"/>
            <a:ext cx="4762500" cy="31750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41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5">
                <a:latin typeface="Verdana"/>
                <a:cs typeface="Verdana"/>
              </a:rPr>
              <a:t>Where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idea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having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special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place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for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worship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come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from?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happened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1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Temple</a:t>
            </a:r>
            <a:r>
              <a:rPr dirty="0" sz="1100" spc="-2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70CE?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did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‘rabbi’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50">
                <a:latin typeface="Verdana"/>
                <a:cs typeface="Verdana"/>
              </a:rPr>
              <a:t>become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important?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60">
                <a:latin typeface="Verdana"/>
                <a:cs typeface="Verdana"/>
              </a:rPr>
              <a:t>Why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synagogues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important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in </a:t>
            </a:r>
            <a:r>
              <a:rPr dirty="0" sz="1100" spc="-10">
                <a:latin typeface="Verdana"/>
                <a:cs typeface="Verdana"/>
              </a:rPr>
              <a:t>Judaism?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5"/>
              <a:tabLst>
                <a:tab pos="469900" algn="l"/>
              </a:tabLst>
            </a:pPr>
            <a:r>
              <a:rPr dirty="0" sz="1100" spc="-35">
                <a:latin typeface="Verdana"/>
                <a:cs typeface="Verdana"/>
              </a:rPr>
              <a:t>“The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most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important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role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synagogue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as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50">
                <a:latin typeface="Verdana"/>
                <a:cs typeface="Verdana"/>
              </a:rPr>
              <a:t>place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worship.”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this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695"/>
              </a:spcBef>
            </a:pP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alternative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6522" y="343661"/>
            <a:ext cx="4286250" cy="16325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00100" marR="5080" indent="-788035">
              <a:lnSpc>
                <a:spcPct val="109800"/>
              </a:lnSpc>
              <a:spcBef>
                <a:spcPts val="100"/>
              </a:spcBef>
            </a:pPr>
            <a:r>
              <a:rPr dirty="0" sz="4800"/>
              <a:t>Key</a:t>
            </a:r>
            <a:r>
              <a:rPr dirty="0" sz="4800" spc="-55"/>
              <a:t> </a:t>
            </a:r>
            <a:r>
              <a:rPr dirty="0" sz="4800"/>
              <a:t>Features</a:t>
            </a:r>
            <a:r>
              <a:rPr dirty="0" sz="4800" spc="-75"/>
              <a:t> </a:t>
            </a:r>
            <a:r>
              <a:rPr dirty="0" sz="4800"/>
              <a:t>of</a:t>
            </a:r>
            <a:r>
              <a:rPr dirty="0" sz="4800" spc="-55"/>
              <a:t> </a:t>
            </a:r>
            <a:r>
              <a:rPr dirty="0" sz="4800" spc="-50"/>
              <a:t>a </a:t>
            </a:r>
            <a:r>
              <a:rPr dirty="0" sz="4800" spc="-10"/>
              <a:t>Synagogue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2337562"/>
            <a:ext cx="6312535" cy="7363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8270">
              <a:lnSpc>
                <a:spcPct val="110000"/>
              </a:lnSpc>
              <a:spcBef>
                <a:spcPts val="100"/>
              </a:spcBef>
            </a:pPr>
            <a:r>
              <a:rPr dirty="0" sz="1200" spc="-70">
                <a:latin typeface="Verdana"/>
                <a:cs typeface="Verdana"/>
              </a:rPr>
              <a:t>From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outside,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synagogues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quite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plain.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Often,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Star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David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and/or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menorah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mark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 </a:t>
            </a:r>
            <a:r>
              <a:rPr dirty="0" sz="1200" spc="-20">
                <a:latin typeface="Verdana"/>
                <a:cs typeface="Verdana"/>
              </a:rPr>
              <a:t>out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0500"/>
              </a:lnSpc>
              <a:spcBef>
                <a:spcPts val="795"/>
              </a:spcBef>
            </a:pPr>
            <a:r>
              <a:rPr dirty="0" sz="1200" spc="-30">
                <a:latin typeface="Verdana"/>
                <a:cs typeface="Verdana"/>
              </a:rPr>
              <a:t>Synagogues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many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windows,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often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high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level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let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light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in,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often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30">
                <a:latin typeface="Verdana"/>
                <a:cs typeface="Verdana"/>
              </a:rPr>
              <a:t>stained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glass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aid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reflection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worship.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usually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rectangular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face </a:t>
            </a:r>
            <a:r>
              <a:rPr dirty="0" sz="1200" spc="-35">
                <a:latin typeface="Verdana"/>
                <a:cs typeface="Verdana"/>
              </a:rPr>
              <a:t>towards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Jerusalem.</a:t>
            </a:r>
            <a:endParaRPr sz="1200">
              <a:latin typeface="Verdana"/>
              <a:cs typeface="Verdana"/>
            </a:endParaRPr>
          </a:p>
          <a:p>
            <a:pPr marL="648335" marR="1181100">
              <a:lnSpc>
                <a:spcPct val="110300"/>
              </a:lnSpc>
              <a:spcBef>
                <a:spcPts val="800"/>
              </a:spcBef>
            </a:pPr>
            <a:r>
              <a:rPr dirty="0" sz="1200" spc="-65">
                <a:latin typeface="Verdana"/>
                <a:cs typeface="Verdana"/>
              </a:rPr>
              <a:t>There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number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features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 </a:t>
            </a:r>
            <a:r>
              <a:rPr dirty="0" sz="1200">
                <a:latin typeface="Verdana"/>
                <a:cs typeface="Verdana"/>
              </a:rPr>
              <a:t>recognisable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step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inside.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You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would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expect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see </a:t>
            </a:r>
            <a:r>
              <a:rPr dirty="0" sz="1200" spc="-65">
                <a:latin typeface="Verdana"/>
                <a:cs typeface="Verdana"/>
              </a:rPr>
              <a:t>symbols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such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 b="1">
                <a:latin typeface="Tahoma"/>
                <a:cs typeface="Tahoma"/>
              </a:rPr>
              <a:t>menorah</a:t>
            </a:r>
            <a:r>
              <a:rPr dirty="0" sz="1200" spc="-35">
                <a:latin typeface="Verdana"/>
                <a:cs typeface="Verdana"/>
              </a:rPr>
              <a:t>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95" b="1">
                <a:latin typeface="Tahoma"/>
                <a:cs typeface="Tahoma"/>
              </a:rPr>
              <a:t>Star</a:t>
            </a:r>
            <a:r>
              <a:rPr dirty="0" sz="1200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of</a:t>
            </a:r>
            <a:r>
              <a:rPr dirty="0" sz="1200" b="1">
                <a:latin typeface="Tahoma"/>
                <a:cs typeface="Tahoma"/>
              </a:rPr>
              <a:t> </a:t>
            </a:r>
            <a:r>
              <a:rPr dirty="0" sz="1200" spc="-40" b="1">
                <a:latin typeface="Tahoma"/>
                <a:cs typeface="Tahoma"/>
              </a:rPr>
              <a:t>David</a:t>
            </a:r>
            <a:r>
              <a:rPr dirty="0" sz="1200" spc="-40">
                <a:latin typeface="Verdana"/>
                <a:cs typeface="Verdana"/>
              </a:rPr>
              <a:t>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5" b="1">
                <a:latin typeface="Tahoma"/>
                <a:cs typeface="Tahoma"/>
              </a:rPr>
              <a:t>Lions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of</a:t>
            </a:r>
            <a:r>
              <a:rPr dirty="0" sz="120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Judah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80" b="1">
                <a:latin typeface="Tahoma"/>
                <a:cs typeface="Tahoma"/>
              </a:rPr>
              <a:t>Ten</a:t>
            </a:r>
            <a:r>
              <a:rPr dirty="0" sz="1200" spc="3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Commandments</a:t>
            </a:r>
            <a:r>
              <a:rPr dirty="0" sz="1200" spc="-10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  <a:p>
            <a:pPr marL="704850" marR="194310">
              <a:lnSpc>
                <a:spcPct val="110000"/>
              </a:lnSpc>
              <a:spcBef>
                <a:spcPts val="805"/>
              </a:spcBef>
            </a:pPr>
            <a:r>
              <a:rPr dirty="0" sz="1200" spc="-55">
                <a:latin typeface="Verdana"/>
                <a:cs typeface="Verdana"/>
              </a:rPr>
              <a:t>Also,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specific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furniture,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such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 b="1">
                <a:latin typeface="Tahoma"/>
                <a:cs typeface="Tahoma"/>
              </a:rPr>
              <a:t>pulpit</a:t>
            </a:r>
            <a:r>
              <a:rPr dirty="0" sz="1200" spc="5" b="1">
                <a:latin typeface="Tahoma"/>
                <a:cs typeface="Tahom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0">
                <a:latin typeface="Verdana"/>
                <a:cs typeface="Verdana"/>
              </a:rPr>
              <a:t> sermons</a:t>
            </a:r>
            <a:r>
              <a:rPr dirty="0" sz="1200" spc="-60">
                <a:latin typeface="Verdana"/>
                <a:cs typeface="Verdana"/>
              </a:rPr>
              <a:t> 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certain </a:t>
            </a:r>
            <a:r>
              <a:rPr dirty="0" sz="1200" spc="-30">
                <a:latin typeface="Verdana"/>
                <a:cs typeface="Verdana"/>
              </a:rPr>
              <a:t>synagogues,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 b="1">
                <a:latin typeface="Tahoma"/>
                <a:cs typeface="Tahoma"/>
              </a:rPr>
              <a:t>Rabbi’s</a:t>
            </a:r>
            <a:r>
              <a:rPr dirty="0" sz="120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seat</a:t>
            </a:r>
            <a:r>
              <a:rPr dirty="0" sz="1200" spc="5" b="1">
                <a:latin typeface="Tahoma"/>
                <a:cs typeface="Tahom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 b="1">
                <a:latin typeface="Tahoma"/>
                <a:cs typeface="Tahoma"/>
              </a:rPr>
              <a:t>woman’s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gallery</a:t>
            </a:r>
            <a:r>
              <a:rPr dirty="0" sz="1200" spc="-25">
                <a:latin typeface="Verdana"/>
                <a:cs typeface="Verdana"/>
              </a:rPr>
              <a:t>/section</a:t>
            </a:r>
            <a:r>
              <a:rPr dirty="0" sz="1200" spc="-70">
                <a:latin typeface="Verdana"/>
                <a:cs typeface="Verdana"/>
              </a:rPr>
              <a:t> in </a:t>
            </a:r>
            <a:r>
              <a:rPr dirty="0" sz="1200" spc="-10">
                <a:latin typeface="Verdana"/>
                <a:cs typeface="Verdana"/>
              </a:rPr>
              <a:t>Orthodox synagogues.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200" spc="-70" b="1">
                <a:latin typeface="Tahoma"/>
                <a:cs typeface="Tahoma"/>
              </a:rPr>
              <a:t>There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are</a:t>
            </a:r>
            <a:r>
              <a:rPr dirty="0" sz="1200" spc="-45" b="1">
                <a:latin typeface="Tahoma"/>
                <a:cs typeface="Tahoma"/>
              </a:rPr>
              <a:t> three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important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elements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of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synagogue:</a:t>
            </a:r>
            <a:endParaRPr sz="1200">
              <a:latin typeface="Tahoma"/>
              <a:cs typeface="Tahoma"/>
            </a:endParaRPr>
          </a:p>
          <a:p>
            <a:pPr marL="470534" indent="-229235">
              <a:lnSpc>
                <a:spcPct val="100000"/>
              </a:lnSpc>
              <a:spcBef>
                <a:spcPts val="950"/>
              </a:spcBef>
              <a:buAutoNum type="arabicPeriod"/>
              <a:tabLst>
                <a:tab pos="470534" algn="l"/>
              </a:tabLst>
            </a:pPr>
            <a:r>
              <a:rPr dirty="0" sz="1200" spc="-25">
                <a:latin typeface="Verdana"/>
                <a:cs typeface="Verdana"/>
              </a:rPr>
              <a:t>Aron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Hakodesh</a:t>
            </a:r>
            <a:endParaRPr sz="1200">
              <a:latin typeface="Verdana"/>
              <a:cs typeface="Verdana"/>
            </a:endParaRPr>
          </a:p>
          <a:p>
            <a:pPr marL="470534" indent="-229235">
              <a:lnSpc>
                <a:spcPct val="100000"/>
              </a:lnSpc>
              <a:spcBef>
                <a:spcPts val="160"/>
              </a:spcBef>
              <a:buAutoNum type="arabicPeriod"/>
              <a:tabLst>
                <a:tab pos="470534" algn="l"/>
              </a:tabLst>
            </a:pPr>
            <a:r>
              <a:rPr dirty="0" sz="1200" spc="-40">
                <a:latin typeface="Verdana"/>
                <a:cs typeface="Verdana"/>
              </a:rPr>
              <a:t>Ner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Tamid</a:t>
            </a:r>
            <a:endParaRPr sz="1200">
              <a:latin typeface="Verdana"/>
              <a:cs typeface="Verdana"/>
            </a:endParaRPr>
          </a:p>
          <a:p>
            <a:pPr marL="470534" indent="-229235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470534" algn="l"/>
              </a:tabLst>
            </a:pPr>
            <a:r>
              <a:rPr dirty="0" sz="1200" spc="-10">
                <a:latin typeface="Verdana"/>
                <a:cs typeface="Verdana"/>
              </a:rPr>
              <a:t>Bimah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spc="-25" b="1">
                <a:latin typeface="Tahoma"/>
                <a:cs typeface="Tahoma"/>
              </a:rPr>
              <a:t>Aron</a:t>
            </a:r>
            <a:r>
              <a:rPr dirty="0" sz="1200" spc="-5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Hakodesh</a:t>
            </a:r>
            <a:endParaRPr sz="1200">
              <a:latin typeface="Tahoma"/>
              <a:cs typeface="Tahoma"/>
            </a:endParaRPr>
          </a:p>
          <a:p>
            <a:pPr marL="12700" marR="2080895">
              <a:lnSpc>
                <a:spcPct val="117500"/>
              </a:lnSpc>
              <a:spcBef>
                <a:spcPts val="805"/>
              </a:spcBef>
            </a:pP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known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Ark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Covenant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(Ark)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>
                <a:latin typeface="Verdana"/>
                <a:cs typeface="Verdana"/>
              </a:rPr>
              <a:t>found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front-</a:t>
            </a:r>
            <a:r>
              <a:rPr dirty="0" sz="1200">
                <a:latin typeface="Verdana"/>
                <a:cs typeface="Verdana"/>
              </a:rPr>
              <a:t>centre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most </a:t>
            </a:r>
            <a:r>
              <a:rPr dirty="0" sz="1200" spc="-35">
                <a:latin typeface="Verdana"/>
                <a:cs typeface="Verdana"/>
              </a:rPr>
              <a:t>important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building.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houses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least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one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Torah</a:t>
            </a:r>
            <a:r>
              <a:rPr dirty="0" sz="1200" spc="-60">
                <a:latin typeface="Verdana"/>
                <a:cs typeface="Verdana"/>
              </a:rPr>
              <a:t> scroll,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used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services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most </a:t>
            </a:r>
            <a:r>
              <a:rPr dirty="0" sz="1200">
                <a:latin typeface="Verdana"/>
                <a:cs typeface="Verdana"/>
              </a:rPr>
              <a:t>sacred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object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40">
                <a:latin typeface="Verdana"/>
                <a:cs typeface="Verdana"/>
              </a:rPr>
              <a:t>Judaism.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UK,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60">
                <a:latin typeface="Verdana"/>
                <a:cs typeface="Verdana"/>
              </a:rPr>
              <a:t>Eastern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Wall,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praying,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face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Jerusalem.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represents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Holy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Holies,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60">
                <a:latin typeface="Verdana"/>
                <a:cs typeface="Verdana"/>
              </a:rPr>
              <a:t>most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sacred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Temple.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today’s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synagogues,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like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cupboard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wall.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curtain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over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it </a:t>
            </a:r>
            <a:r>
              <a:rPr dirty="0" sz="1200">
                <a:latin typeface="Verdana"/>
                <a:cs typeface="Verdana"/>
              </a:rPr>
              <a:t>(called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parokhet)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safeguard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glorify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0">
                <a:latin typeface="Verdana"/>
                <a:cs typeface="Verdana"/>
              </a:rPr>
              <a:t>contents.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Traditionally,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Lions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Judah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holding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Ten </a:t>
            </a:r>
            <a:r>
              <a:rPr dirty="0" sz="1200" spc="-10">
                <a:latin typeface="Verdana"/>
                <a:cs typeface="Verdana"/>
              </a:rPr>
              <a:t>Commandments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painted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above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Ark.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200" spc="-40" b="1">
                <a:latin typeface="Tahoma"/>
                <a:cs typeface="Tahoma"/>
              </a:rPr>
              <a:t>Ner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Tamid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0700" y="2158999"/>
            <a:ext cx="520700" cy="6038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3400" y="2819298"/>
            <a:ext cx="548640" cy="6311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2300" y="3574414"/>
            <a:ext cx="1701800" cy="7010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43700" y="4383785"/>
            <a:ext cx="630554" cy="838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6409" y="3672852"/>
            <a:ext cx="462587" cy="50314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7872" y="4382751"/>
            <a:ext cx="462398" cy="75418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41290" y="5072252"/>
            <a:ext cx="1350926" cy="7239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13300" y="6836790"/>
            <a:ext cx="2540000" cy="2446019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33600">
              <a:lnSpc>
                <a:spcPct val="100000"/>
              </a:lnSpc>
              <a:spcBef>
                <a:spcPts val="100"/>
              </a:spcBef>
            </a:pPr>
            <a:r>
              <a:rPr dirty="0" sz="4800" spc="-10"/>
              <a:t>Practices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253997"/>
            <a:ext cx="6663690" cy="825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70325">
              <a:lnSpc>
                <a:spcPct val="153300"/>
              </a:lnSpc>
              <a:spcBef>
                <a:spcPts val="100"/>
              </a:spcBef>
            </a:pPr>
            <a:r>
              <a:rPr dirty="0" sz="1200" spc="-30">
                <a:latin typeface="Verdana"/>
                <a:cs typeface="Verdana"/>
              </a:rPr>
              <a:t>Judaism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just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religion,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>
                <a:latin typeface="Verdana"/>
                <a:cs typeface="Verdana"/>
              </a:rPr>
              <a:t>whole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life.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Over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 </a:t>
            </a:r>
            <a:r>
              <a:rPr dirty="0" sz="1200" spc="-40">
                <a:latin typeface="Verdana"/>
                <a:cs typeface="Verdana"/>
              </a:rPr>
              <a:t>centuries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persecution,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Judaism has relied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life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its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continued </a:t>
            </a:r>
            <a:r>
              <a:rPr dirty="0" sz="1200" spc="-30">
                <a:latin typeface="Verdana"/>
                <a:cs typeface="Verdana"/>
              </a:rPr>
              <a:t>existence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flourish.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Children </a:t>
            </a:r>
            <a:r>
              <a:rPr dirty="0" sz="1200">
                <a:latin typeface="Verdana"/>
                <a:cs typeface="Verdana"/>
              </a:rPr>
              <a:t>learned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through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their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families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practices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traditions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(minhagim)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were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kept,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times </a:t>
            </a:r>
            <a:r>
              <a:rPr dirty="0" sz="1200" spc="-20">
                <a:latin typeface="Verdana"/>
                <a:cs typeface="Verdana"/>
              </a:rPr>
              <a:t>this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only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follow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religion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going.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Much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unit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religion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life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intertwine.</a:t>
            </a:r>
            <a:endParaRPr sz="1200">
              <a:latin typeface="Verdana"/>
              <a:cs typeface="Verdana"/>
            </a:endParaRPr>
          </a:p>
          <a:p>
            <a:pPr marL="12700" marR="74295">
              <a:lnSpc>
                <a:spcPct val="153400"/>
              </a:lnSpc>
              <a:spcBef>
                <a:spcPts val="79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halakha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Law.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‘Halakah’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translated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path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walks’.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words, halakha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live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lives.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covers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every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aspect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life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quite </a:t>
            </a:r>
            <a:r>
              <a:rPr dirty="0" sz="1200" spc="-20">
                <a:latin typeface="Verdana"/>
                <a:cs typeface="Verdana"/>
              </a:rPr>
              <a:t>comprehensive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giving </a:t>
            </a:r>
            <a:r>
              <a:rPr dirty="0" sz="1200">
                <a:latin typeface="Verdana"/>
                <a:cs typeface="Verdana"/>
              </a:rPr>
              <a:t>guidance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behaviour.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For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example,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tells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food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cannot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eat,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types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materials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wear,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jobs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can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do,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themselves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clean,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worship,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bring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up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family,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much </a:t>
            </a:r>
            <a:r>
              <a:rPr dirty="0" sz="1200" spc="-45">
                <a:latin typeface="Verdana"/>
                <a:cs typeface="Verdana"/>
              </a:rPr>
              <a:t>more.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possible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correct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consult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halakha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everything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daily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life.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200">
              <a:latin typeface="Verdana"/>
              <a:cs typeface="Verdana"/>
            </a:endParaRPr>
          </a:p>
          <a:p>
            <a:pPr marL="4699635" marR="5080">
              <a:lnSpc>
                <a:spcPct val="153300"/>
              </a:lnSpc>
            </a:pPr>
            <a:r>
              <a:rPr dirty="0" sz="1200" spc="-20">
                <a:latin typeface="Verdana"/>
                <a:cs typeface="Verdana"/>
              </a:rPr>
              <a:t>Another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look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 </a:t>
            </a:r>
            <a:r>
              <a:rPr dirty="0" sz="1200" spc="-90">
                <a:latin typeface="Verdana"/>
                <a:cs typeface="Verdana"/>
              </a:rPr>
              <a:t>is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halakha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giving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70">
                <a:latin typeface="Verdana"/>
                <a:cs typeface="Verdana"/>
              </a:rPr>
              <a:t>spiritual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significance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40">
                <a:latin typeface="Verdana"/>
                <a:cs typeface="Verdana"/>
              </a:rPr>
              <a:t>everything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done; </a:t>
            </a:r>
            <a:r>
              <a:rPr dirty="0" sz="1200" spc="-40">
                <a:latin typeface="Verdana"/>
                <a:cs typeface="Verdana"/>
              </a:rPr>
              <a:t>everything</a:t>
            </a:r>
            <a:r>
              <a:rPr dirty="0" sz="1200" spc="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becomes</a:t>
            </a:r>
            <a:r>
              <a:rPr dirty="0" sz="1200" spc="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 </a:t>
            </a:r>
            <a:r>
              <a:rPr dirty="0" sz="1200" spc="55">
                <a:latin typeface="Verdana"/>
                <a:cs typeface="Verdana"/>
              </a:rPr>
              <a:t>act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worship,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everything </a:t>
            </a:r>
            <a:r>
              <a:rPr dirty="0" sz="1200" spc="-100">
                <a:latin typeface="Verdana"/>
                <a:cs typeface="Verdana"/>
              </a:rPr>
              <a:t>links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back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10">
                <a:latin typeface="Verdana"/>
                <a:cs typeface="Verdana"/>
              </a:rPr>
              <a:t>faith, </a:t>
            </a:r>
            <a:r>
              <a:rPr dirty="0" sz="1200" spc="-40">
                <a:latin typeface="Verdana"/>
                <a:cs typeface="Verdana"/>
              </a:rPr>
              <a:t>everything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reminder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one’s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relationship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5500" y="1523745"/>
            <a:ext cx="3915409" cy="27051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844842"/>
            <a:ext cx="4572000" cy="304800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ts val="1150"/>
              </a:lnSpc>
            </a:pPr>
            <a:fld id="{81D60167-4931-47E6-BA6A-407CBD079E47}" type="slidenum">
              <a:rPr dirty="0" spc="-50"/>
              <a:t>2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414020"/>
            <a:ext cx="6356985" cy="8484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79015">
              <a:lnSpc>
                <a:spcPct val="117500"/>
              </a:lnSpc>
              <a:spcBef>
                <a:spcPts val="100"/>
              </a:spcBef>
            </a:pP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Tenakh,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were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commanded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lamp </a:t>
            </a:r>
            <a:r>
              <a:rPr dirty="0" sz="1200" spc="-40">
                <a:latin typeface="Verdana"/>
                <a:cs typeface="Verdana"/>
              </a:rPr>
              <a:t>burning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Tabernacle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time.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‘Ner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Tamid’ </a:t>
            </a:r>
            <a:r>
              <a:rPr dirty="0" sz="1200" spc="-20">
                <a:latin typeface="Verdana"/>
                <a:cs typeface="Verdana"/>
              </a:rPr>
              <a:t>means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‘perpetual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lamp’.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always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kept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alight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55">
                <a:latin typeface="Verdana"/>
                <a:cs typeface="Verdana"/>
              </a:rPr>
              <a:t>represents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idea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 </a:t>
            </a:r>
            <a:r>
              <a:rPr dirty="0" sz="1200" spc="-20">
                <a:latin typeface="Verdana"/>
                <a:cs typeface="Verdana"/>
              </a:rPr>
              <a:t>having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meaning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>
                <a:latin typeface="Verdana"/>
                <a:cs typeface="Verdana"/>
              </a:rPr>
              <a:t>value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always,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merit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faith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(as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55">
                <a:latin typeface="Verdana"/>
                <a:cs typeface="Verdana"/>
              </a:rPr>
              <a:t>light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darkness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world).</a:t>
            </a:r>
            <a:endParaRPr sz="1200">
              <a:latin typeface="Verdana"/>
              <a:cs typeface="Verdana"/>
            </a:endParaRPr>
          </a:p>
          <a:p>
            <a:pPr marL="12700" marR="2247900">
              <a:lnSpc>
                <a:spcPct val="117500"/>
              </a:lnSpc>
              <a:spcBef>
                <a:spcPts val="805"/>
              </a:spcBef>
            </a:pPr>
            <a:r>
              <a:rPr dirty="0" sz="1200" spc="-55">
                <a:latin typeface="Verdana"/>
                <a:cs typeface="Verdana"/>
              </a:rPr>
              <a:t>Traditionally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 </a:t>
            </a:r>
            <a:r>
              <a:rPr dirty="0" sz="1200" spc="-30">
                <a:latin typeface="Verdana"/>
                <a:cs typeface="Verdana"/>
              </a:rPr>
              <a:t>was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55">
                <a:latin typeface="Verdana"/>
                <a:cs typeface="Verdana"/>
              </a:rPr>
              <a:t> oil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lamp,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though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modern </a:t>
            </a:r>
            <a:r>
              <a:rPr dirty="0" sz="1200" spc="-25">
                <a:latin typeface="Verdana"/>
                <a:cs typeface="Verdana"/>
              </a:rPr>
              <a:t>synagogues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usually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(for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convenience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60">
                <a:latin typeface="Verdana"/>
                <a:cs typeface="Verdana"/>
              </a:rPr>
              <a:t>safety),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always</a:t>
            </a:r>
            <a:r>
              <a:rPr dirty="0" sz="1200" spc="-25">
                <a:latin typeface="Verdana"/>
                <a:cs typeface="Verdana"/>
              </a:rPr>
              <a:t> hangs </a:t>
            </a:r>
            <a:r>
              <a:rPr dirty="0" sz="1200">
                <a:latin typeface="Verdana"/>
                <a:cs typeface="Verdana"/>
              </a:rPr>
              <a:t>above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Hakodesh.</a:t>
            </a:r>
            <a:endParaRPr sz="1200">
              <a:latin typeface="Verdana"/>
              <a:cs typeface="Verdana"/>
            </a:endParaRPr>
          </a:p>
          <a:p>
            <a:pPr algn="just" marL="12700" marR="2510155">
              <a:lnSpc>
                <a:spcPct val="117500"/>
              </a:lnSpc>
            </a:pP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70">
                <a:latin typeface="Verdana"/>
                <a:cs typeface="Verdana"/>
              </a:rPr>
              <a:t>it</a:t>
            </a:r>
            <a:r>
              <a:rPr dirty="0" sz="1200" spc="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symbol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Israel;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destined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0">
                <a:latin typeface="Verdana"/>
                <a:cs typeface="Verdana"/>
              </a:rPr>
              <a:t>‘light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nations’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in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Isaiah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60">
                <a:latin typeface="Verdana"/>
                <a:cs typeface="Verdana"/>
              </a:rPr>
              <a:t>42:6,</a:t>
            </a:r>
            <a:r>
              <a:rPr dirty="0" sz="1200" spc="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 </a:t>
            </a:r>
            <a:r>
              <a:rPr dirty="0" sz="1200" spc="-10">
                <a:latin typeface="Verdana"/>
                <a:cs typeface="Verdana"/>
              </a:rPr>
              <a:t>the</a:t>
            </a:r>
            <a:r>
              <a:rPr dirty="0" sz="1200">
                <a:latin typeface="Verdana"/>
                <a:cs typeface="Verdana"/>
              </a:rPr>
              <a:t> idea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</a:t>
            </a:r>
            <a:r>
              <a:rPr dirty="0" sz="1200" spc="-85">
                <a:latin typeface="Verdana"/>
                <a:cs typeface="Verdana"/>
              </a:rPr>
              <a:t>Israel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should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always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exist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nation.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Tahoma"/>
                <a:cs typeface="Tahoma"/>
              </a:rPr>
              <a:t>Bimah</a:t>
            </a:r>
            <a:endParaRPr sz="1200">
              <a:latin typeface="Tahoma"/>
              <a:cs typeface="Tahoma"/>
            </a:endParaRPr>
          </a:p>
          <a:p>
            <a:pPr marL="12700" marR="2228215">
              <a:lnSpc>
                <a:spcPct val="117500"/>
              </a:lnSpc>
              <a:spcBef>
                <a:spcPts val="80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Bimah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elevated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platform,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 </a:t>
            </a:r>
            <a:r>
              <a:rPr dirty="0" sz="1200" spc="-10">
                <a:latin typeface="Verdana"/>
                <a:cs typeface="Verdana"/>
              </a:rPr>
              <a:t>which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Sefer</a:t>
            </a:r>
            <a:r>
              <a:rPr dirty="0" sz="1200" spc="-60">
                <a:latin typeface="Verdana"/>
                <a:cs typeface="Verdana"/>
              </a:rPr>
              <a:t> Torah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services.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Traditionally,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Sefer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read,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everyone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would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stand. </a:t>
            </a: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modern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synagogues,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bimah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raised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55">
                <a:latin typeface="Verdana"/>
                <a:cs typeface="Verdana"/>
              </a:rPr>
              <a:t>represents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sanctuary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Temple.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Once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scrolls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holy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place,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some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synagogues,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sit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down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(having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been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standing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whilst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it</a:t>
            </a:r>
            <a:endParaRPr sz="1200">
              <a:latin typeface="Verdana"/>
              <a:cs typeface="Verdana"/>
            </a:endParaRPr>
          </a:p>
          <a:p>
            <a:pPr marL="12700" marR="459740">
              <a:lnSpc>
                <a:spcPts val="1689"/>
              </a:lnSpc>
              <a:spcBef>
                <a:spcPts val="100"/>
              </a:spcBef>
            </a:pP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brought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30">
                <a:latin typeface="Verdana"/>
                <a:cs typeface="Verdana"/>
              </a:rPr>
              <a:t> 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Ark).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physically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look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up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bimah, </a:t>
            </a:r>
            <a:r>
              <a:rPr dirty="0" sz="1200" spc="-35">
                <a:latin typeface="Verdana"/>
                <a:cs typeface="Verdana"/>
              </a:rPr>
              <a:t>emphasising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its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importance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sanctity.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bimah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centre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synagogue,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symbolic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number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ways: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1045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0">
                <a:latin typeface="Verdana"/>
                <a:cs typeface="Verdana"/>
              </a:rPr>
              <a:t>When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Temple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existed,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altar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was</a:t>
            </a:r>
            <a:r>
              <a:rPr dirty="0" sz="1200" spc="-60">
                <a:latin typeface="Verdana"/>
                <a:cs typeface="Verdana"/>
              </a:rPr>
              <a:t> 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its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centre,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 </a:t>
            </a:r>
            <a:r>
              <a:rPr dirty="0" sz="1200">
                <a:latin typeface="Verdana"/>
                <a:cs typeface="Verdana"/>
              </a:rPr>
              <a:t>too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bimah</a:t>
            </a:r>
            <a:endParaRPr sz="1200">
              <a:latin typeface="Verdana"/>
              <a:cs typeface="Verdana"/>
            </a:endParaRPr>
          </a:p>
          <a:p>
            <a:pPr marL="468630" marR="5080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centre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its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should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out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whole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world</a:t>
            </a:r>
            <a:endParaRPr sz="1200">
              <a:latin typeface="Verdana"/>
              <a:cs typeface="Verdana"/>
            </a:endParaRPr>
          </a:p>
          <a:p>
            <a:pPr marL="468630" marR="3483610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recalls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tabernacle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500">
                <a:latin typeface="Verdana"/>
                <a:cs typeface="Verdana"/>
              </a:rPr>
              <a:t>	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centre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encampment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500">
                <a:latin typeface="Verdana"/>
                <a:cs typeface="Verdana"/>
              </a:rPr>
              <a:t>	</a:t>
            </a:r>
            <a:r>
              <a:rPr dirty="0" sz="1200" spc="-80">
                <a:latin typeface="Verdana"/>
                <a:cs typeface="Verdana"/>
              </a:rPr>
              <a:t>Israelites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were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living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desert</a:t>
            </a:r>
            <a:endParaRPr sz="1200">
              <a:latin typeface="Verdana"/>
              <a:cs typeface="Verdana"/>
            </a:endParaRPr>
          </a:p>
          <a:p>
            <a:pPr marL="469900" marR="3674745">
              <a:lnSpc>
                <a:spcPct val="117500"/>
              </a:lnSpc>
            </a:pP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reaching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Promised </a:t>
            </a:r>
            <a:r>
              <a:rPr dirty="0" sz="1200" spc="-20">
                <a:latin typeface="Verdana"/>
                <a:cs typeface="Verdana"/>
              </a:rPr>
              <a:t>Land</a:t>
            </a:r>
            <a:endParaRPr sz="1200">
              <a:latin typeface="Verdana"/>
              <a:cs typeface="Verdana"/>
            </a:endParaRPr>
          </a:p>
          <a:p>
            <a:pPr marL="468630" marR="3588385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25">
                <a:latin typeface="Verdana"/>
                <a:cs typeface="Verdana"/>
              </a:rPr>
              <a:t>Practically,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having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Torah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centre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20">
                <a:latin typeface="Verdana"/>
                <a:cs typeface="Verdana"/>
              </a:rPr>
              <a:t>means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equally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audible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everyone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service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9800" y="457199"/>
            <a:ext cx="2463800" cy="46520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9771" y="6761557"/>
            <a:ext cx="3187731" cy="285313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41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Which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features</a:t>
            </a:r>
            <a:r>
              <a:rPr dirty="0" sz="1100" spc="-55">
                <a:latin typeface="Verdana"/>
                <a:cs typeface="Verdana"/>
              </a:rPr>
              <a:t> mark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building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as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synagogue?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(Name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four)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Aron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Hakodesh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why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it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important?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Ner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Tamid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why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it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important?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Bimah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why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it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important?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5"/>
              <a:tabLst>
                <a:tab pos="469900" algn="l"/>
              </a:tabLst>
            </a:pPr>
            <a:r>
              <a:rPr dirty="0" sz="1100" spc="-35">
                <a:latin typeface="Verdana"/>
                <a:cs typeface="Verdana"/>
              </a:rPr>
              <a:t>“The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Aron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Hakodesh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25">
                <a:latin typeface="Verdana"/>
                <a:cs typeface="Verdana"/>
              </a:rPr>
              <a:t>is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most </a:t>
            </a:r>
            <a:r>
              <a:rPr dirty="0" sz="1100" spc="-35">
                <a:latin typeface="Verdana"/>
                <a:cs typeface="Verdana"/>
              </a:rPr>
              <a:t>important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part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synagogue.”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this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695"/>
              </a:spcBef>
            </a:pP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alternative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49300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Synagogue</a:t>
            </a:r>
            <a:r>
              <a:rPr dirty="0" sz="4800" spc="-215"/>
              <a:t> </a:t>
            </a:r>
            <a:r>
              <a:rPr dirty="0" sz="4800" spc="-10"/>
              <a:t>Diversity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333245"/>
            <a:ext cx="6641465" cy="8382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29590">
              <a:lnSpc>
                <a:spcPct val="110000"/>
              </a:lnSpc>
              <a:spcBef>
                <a:spcPts val="100"/>
              </a:spcBef>
            </a:pPr>
            <a:r>
              <a:rPr dirty="0" sz="1200" spc="-10">
                <a:latin typeface="Verdana"/>
                <a:cs typeface="Verdana"/>
              </a:rPr>
              <a:t>Apart</a:t>
            </a:r>
            <a:r>
              <a:rPr dirty="0" sz="1200" spc="-60">
                <a:latin typeface="Verdana"/>
                <a:cs typeface="Verdana"/>
              </a:rPr>
              <a:t> from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physical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differences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between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synagogues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35">
                <a:latin typeface="Verdana"/>
                <a:cs typeface="Verdana"/>
              </a:rPr>
              <a:t> different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Jewish </a:t>
            </a:r>
            <a:r>
              <a:rPr dirty="0" sz="1200" spc="-35">
                <a:latin typeface="Verdana"/>
                <a:cs typeface="Verdana"/>
              </a:rPr>
              <a:t>denominations,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names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used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varies: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944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Hasidic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‘shul’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‘school’,</a:t>
            </a: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45"/>
              </a:spcBef>
            </a:pPr>
            <a:r>
              <a:rPr dirty="0" sz="1200" spc="-35">
                <a:latin typeface="Verdana"/>
                <a:cs typeface="Verdana"/>
              </a:rPr>
              <a:t>showing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important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study</a:t>
            </a:r>
            <a:endParaRPr sz="1200">
              <a:latin typeface="Verdana"/>
              <a:cs typeface="Verdana"/>
            </a:endParaRPr>
          </a:p>
          <a:p>
            <a:pPr marL="468630" marR="2658110" indent="-227965">
              <a:lnSpc>
                <a:spcPct val="110000"/>
              </a:lnSpc>
              <a:spcBef>
                <a:spcPts val="15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45">
                <a:latin typeface="Verdana"/>
                <a:cs typeface="Verdana"/>
              </a:rPr>
              <a:t>Masorti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‘synagogue’,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meaning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‘place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10">
                <a:latin typeface="Verdana"/>
                <a:cs typeface="Verdana"/>
              </a:rPr>
              <a:t>assembly’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14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45">
                <a:latin typeface="Verdana"/>
                <a:cs typeface="Verdana"/>
              </a:rPr>
              <a:t>Reform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‘temple’,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reflect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its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role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a</a:t>
            </a: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45"/>
              </a:spcBef>
            </a:pPr>
            <a:r>
              <a:rPr dirty="0" sz="1200" spc="-10">
                <a:latin typeface="Verdana"/>
                <a:cs typeface="Verdana"/>
              </a:rPr>
              <a:t>central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of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worship</a:t>
            </a:r>
            <a:endParaRPr sz="1200">
              <a:latin typeface="Verdana"/>
              <a:cs typeface="Verdana"/>
            </a:endParaRPr>
          </a:p>
          <a:p>
            <a:pPr marL="12700" marR="2881630">
              <a:lnSpc>
                <a:spcPct val="110800"/>
              </a:lnSpc>
              <a:spcBef>
                <a:spcPts val="795"/>
              </a:spcBef>
            </a:pPr>
            <a:r>
              <a:rPr dirty="0" sz="1200" spc="-60">
                <a:latin typeface="Verdana"/>
                <a:cs typeface="Verdana"/>
              </a:rPr>
              <a:t>These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terms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give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us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idea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role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by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groups.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200" b="1">
                <a:latin typeface="Tahoma"/>
                <a:cs typeface="Tahoma"/>
              </a:rPr>
              <a:t>Key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differences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between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Orthodox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and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75" b="1">
                <a:latin typeface="Tahoma"/>
                <a:cs typeface="Tahoma"/>
              </a:rPr>
              <a:t>Reform</a:t>
            </a:r>
            <a:r>
              <a:rPr dirty="0" sz="1200" spc="-10" b="1">
                <a:latin typeface="Tahoma"/>
                <a:cs typeface="Tahoma"/>
              </a:rPr>
              <a:t> Synagogues</a:t>
            </a:r>
            <a:endParaRPr sz="12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spcBef>
                <a:spcPts val="944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>
                <a:latin typeface="Verdana"/>
                <a:cs typeface="Verdana"/>
              </a:rPr>
              <a:t>Men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women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separate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sections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</a:t>
            </a:r>
            <a:endParaRPr sz="1200">
              <a:latin typeface="Verdana"/>
              <a:cs typeface="Verdana"/>
            </a:endParaRPr>
          </a:p>
          <a:p>
            <a:pPr marL="469900" marR="551815" indent="-229235">
              <a:lnSpc>
                <a:spcPct val="1100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Reform,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face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towards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Hakodesh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seated,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whereas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5">
                <a:latin typeface="Verdana"/>
                <a:cs typeface="Verdana"/>
              </a:rPr>
              <a:t>Orthodox,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face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bimah</a:t>
            </a:r>
            <a:endParaRPr sz="1200">
              <a:latin typeface="Verdana"/>
              <a:cs typeface="Verdana"/>
            </a:endParaRPr>
          </a:p>
          <a:p>
            <a:pPr marL="469900" marR="229870" indent="-229235">
              <a:lnSpc>
                <a:spcPct val="110000"/>
              </a:lnSpc>
              <a:spcBef>
                <a:spcPts val="15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Orthodox,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bimah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usually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central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room;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60">
                <a:latin typeface="Verdana"/>
                <a:cs typeface="Verdana"/>
              </a:rPr>
              <a:t>Reform,</a:t>
            </a:r>
            <a:r>
              <a:rPr dirty="0" sz="1200" spc="-85">
                <a:latin typeface="Verdana"/>
                <a:cs typeface="Verdana"/>
              </a:rPr>
              <a:t> 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will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raised </a:t>
            </a:r>
            <a:r>
              <a:rPr dirty="0" sz="1200" spc="-30">
                <a:latin typeface="Verdana"/>
                <a:cs typeface="Verdana"/>
              </a:rPr>
              <a:t>platform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front,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where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Aron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Hakodesh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‘shul’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(school);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Reform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refer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it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‘temple’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0500"/>
              </a:lnSpc>
              <a:spcBef>
                <a:spcPts val="795"/>
              </a:spcBef>
            </a:pPr>
            <a:r>
              <a:rPr dirty="0" sz="1200" spc="-135">
                <a:latin typeface="Verdana"/>
                <a:cs typeface="Verdana"/>
              </a:rPr>
              <a:t>If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you</a:t>
            </a:r>
            <a:r>
              <a:rPr dirty="0" sz="1200" spc="-55">
                <a:latin typeface="Verdana"/>
                <a:cs typeface="Verdana"/>
              </a:rPr>
              <a:t> visited </a:t>
            </a:r>
            <a:r>
              <a:rPr dirty="0" sz="1200" spc="-40">
                <a:latin typeface="Verdana"/>
                <a:cs typeface="Verdana"/>
              </a:rPr>
              <a:t>twenty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churches,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would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none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exactly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same.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20">
                <a:latin typeface="Verdana"/>
                <a:cs typeface="Verdana"/>
              </a:rPr>
              <a:t>same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55">
                <a:latin typeface="Verdana"/>
                <a:cs typeface="Verdana"/>
              </a:rPr>
              <a:t>true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synagogues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(and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religious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buildings)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they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least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little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bit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different.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Local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national</a:t>
            </a:r>
            <a:r>
              <a:rPr dirty="0" sz="1200" spc="-30">
                <a:latin typeface="Verdana"/>
                <a:cs typeface="Verdana"/>
              </a:rPr>
              <a:t> culture</a:t>
            </a:r>
            <a:r>
              <a:rPr dirty="0" sz="1200" spc="-35">
                <a:latin typeface="Verdana"/>
                <a:cs typeface="Verdana"/>
              </a:rPr>
              <a:t> also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affect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look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like,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importantly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strand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branch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religion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building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belongs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impact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it </a:t>
            </a:r>
            <a:r>
              <a:rPr dirty="0" sz="1200" spc="-75">
                <a:latin typeface="Verdana"/>
                <a:cs typeface="Verdana"/>
              </a:rPr>
              <a:t>will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look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like.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100" spc="-35">
                <a:latin typeface="Verdana"/>
                <a:cs typeface="Verdana"/>
              </a:rPr>
              <a:t>“The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synagogue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is,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most </a:t>
            </a:r>
            <a:r>
              <a:rPr dirty="0" sz="1100" spc="-50">
                <a:latin typeface="Verdana"/>
                <a:cs typeface="Verdana"/>
              </a:rPr>
              <a:t>importantly,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50">
                <a:latin typeface="Verdana"/>
                <a:cs typeface="Verdana"/>
              </a:rPr>
              <a:t>place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5">
                <a:latin typeface="Verdana"/>
                <a:cs typeface="Verdana"/>
              </a:rPr>
              <a:t> study.”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50">
                <a:latin typeface="Verdana"/>
                <a:cs typeface="Verdana"/>
              </a:rPr>
              <a:t> with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85">
                <a:latin typeface="Verdana"/>
                <a:cs typeface="Verdana"/>
              </a:rPr>
              <a:t>this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Explain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alternative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4765" y="1924553"/>
            <a:ext cx="2259134" cy="158909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2915">
              <a:lnSpc>
                <a:spcPct val="100000"/>
              </a:lnSpc>
              <a:spcBef>
                <a:spcPts val="95"/>
              </a:spcBef>
            </a:pPr>
            <a:r>
              <a:rPr dirty="0"/>
              <a:t>Public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55"/>
              <a:t> </a:t>
            </a:r>
            <a:r>
              <a:rPr dirty="0"/>
              <a:t>Private</a:t>
            </a:r>
            <a:r>
              <a:rPr dirty="0" spc="-50"/>
              <a:t> </a:t>
            </a:r>
            <a:r>
              <a:rPr dirty="0" spc="-10"/>
              <a:t>Worship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185418"/>
            <a:ext cx="6654165" cy="455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100"/>
              </a:spcBef>
            </a:pPr>
            <a:r>
              <a:rPr dirty="0" sz="1200" spc="-75">
                <a:latin typeface="Verdana"/>
                <a:cs typeface="Verdana"/>
              </a:rPr>
              <a:t>Every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aspect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life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act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worship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devotion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r>
              <a:rPr dirty="0" sz="1200" spc="-20">
                <a:latin typeface="Verdana"/>
                <a:cs typeface="Verdana"/>
              </a:rPr>
              <a:t>d.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acts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take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however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take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home.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0912" y="1786380"/>
            <a:ext cx="4158484" cy="412356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931667" y="3179190"/>
            <a:ext cx="1699260" cy="131953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 marL="12700" marR="5080" indent="-1905">
              <a:lnSpc>
                <a:spcPct val="91500"/>
              </a:lnSpc>
              <a:spcBef>
                <a:spcPts val="405"/>
              </a:spcBef>
            </a:pPr>
            <a:r>
              <a:rPr dirty="0" sz="3000" spc="-20">
                <a:solidFill>
                  <a:srgbClr val="FFFFFF"/>
                </a:solidFill>
                <a:latin typeface="Calibri"/>
                <a:cs typeface="Calibri"/>
              </a:rPr>
              <a:t>Worship</a:t>
            </a:r>
            <a:r>
              <a:rPr dirty="0" sz="30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dirty="0" sz="3000" spc="-10">
                <a:solidFill>
                  <a:srgbClr val="FFFFFF"/>
                </a:solidFill>
                <a:latin typeface="Calibri"/>
                <a:cs typeface="Calibri"/>
              </a:rPr>
              <a:t>Synagogue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540378" y="2080386"/>
            <a:ext cx="4806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Calibri"/>
                <a:cs typeface="Calibri"/>
              </a:rPr>
              <a:t>Daily</a:t>
            </a:r>
            <a:r>
              <a:rPr dirty="0" sz="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48632" y="2354325"/>
            <a:ext cx="33147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Festivals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112765" y="2991992"/>
            <a:ext cx="477520" cy="32829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ctr" marL="12700" marR="5080" indent="-1270">
              <a:lnSpc>
                <a:spcPct val="92100"/>
              </a:lnSpc>
              <a:spcBef>
                <a:spcPts val="160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Israel</a:t>
            </a:r>
            <a:r>
              <a:rPr dirty="0" sz="7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Dependence</a:t>
            </a:r>
            <a:r>
              <a:rPr dirty="0" sz="7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Calibri"/>
                <a:cs typeface="Calibri"/>
              </a:rPr>
              <a:t>Day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96915" y="4003928"/>
            <a:ext cx="385445" cy="23114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7145" marR="5080" indent="-5080">
              <a:lnSpc>
                <a:spcPts val="780"/>
              </a:lnSpc>
              <a:spcBef>
                <a:spcPts val="170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Holocaust</a:t>
            </a:r>
            <a:r>
              <a:rPr dirty="0" sz="7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Memorial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26329" y="4937505"/>
            <a:ext cx="31877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Shabbat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090796" y="5463666"/>
            <a:ext cx="35306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Marriage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46805" y="5463666"/>
            <a:ext cx="2959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Funeral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19273" y="4888738"/>
            <a:ext cx="314325" cy="23114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 indent="5715">
              <a:lnSpc>
                <a:spcPts val="780"/>
              </a:lnSpc>
              <a:spcBef>
                <a:spcPts val="170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Bar/Bat</a:t>
            </a:r>
            <a:r>
              <a:rPr dirty="0" sz="7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Mitzvah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13635" y="4052697"/>
            <a:ext cx="3155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Yarhzeit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000250" y="3040760"/>
            <a:ext cx="420370" cy="23114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70485" marR="5080" indent="-58419">
              <a:lnSpc>
                <a:spcPts val="780"/>
              </a:lnSpc>
              <a:spcBef>
                <a:spcPts val="170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Prayers</a:t>
            </a:r>
            <a:r>
              <a:rPr dirty="0" sz="7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7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700" spc="-20">
                <a:solidFill>
                  <a:srgbClr val="FFFFFF"/>
                </a:solidFill>
                <a:latin typeface="Calibri"/>
                <a:cs typeface="Calibri"/>
              </a:rPr>
              <a:t> Sick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733548" y="2354325"/>
            <a:ext cx="22732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endParaRPr sz="70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0912" y="6079107"/>
            <a:ext cx="4158484" cy="4123617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2975610" y="7310754"/>
            <a:ext cx="1609725" cy="162052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 marL="12065" marR="5080">
              <a:lnSpc>
                <a:spcPct val="91500"/>
              </a:lnSpc>
              <a:spcBef>
                <a:spcPts val="470"/>
              </a:spcBef>
            </a:pPr>
            <a:r>
              <a:rPr dirty="0" sz="3700" spc="-50">
                <a:solidFill>
                  <a:srgbClr val="FFFFFF"/>
                </a:solidFill>
                <a:latin typeface="Calibri"/>
                <a:cs typeface="Calibri"/>
              </a:rPr>
              <a:t>Worship </a:t>
            </a:r>
            <a:r>
              <a:rPr dirty="0" sz="37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37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7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3700" spc="-20">
                <a:solidFill>
                  <a:srgbClr val="FFFFFF"/>
                </a:solidFill>
                <a:latin typeface="Calibri"/>
                <a:cs typeface="Calibri"/>
              </a:rPr>
              <a:t>Home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19" name="object 19" descr=""/>
          <p:cNvSpPr txBox="1"/>
          <p:nvPr/>
        </p:nvSpPr>
        <p:spPr>
          <a:xfrm>
            <a:off x="3538854" y="6373495"/>
            <a:ext cx="483234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Circumcision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548632" y="6647814"/>
            <a:ext cx="33147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Festivals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161534" y="7334250"/>
            <a:ext cx="378460" cy="23114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73660" marR="5080" indent="-60960">
              <a:lnSpc>
                <a:spcPts val="780"/>
              </a:lnSpc>
              <a:spcBef>
                <a:spcPts val="170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Children's</a:t>
            </a:r>
            <a:r>
              <a:rPr dirty="0" sz="7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Prayer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330444" y="8346185"/>
            <a:ext cx="31877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Shabbat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906517" y="9230994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Havdalah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003928" y="9708286"/>
            <a:ext cx="524510" cy="23114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 indent="141605">
              <a:lnSpc>
                <a:spcPts val="780"/>
              </a:lnSpc>
              <a:spcBef>
                <a:spcPts val="170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Meals</a:t>
            </a:r>
            <a:r>
              <a:rPr dirty="0" sz="7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(thanksgiving)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032505" y="9708286"/>
            <a:ext cx="522605" cy="23114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 indent="73025">
              <a:lnSpc>
                <a:spcPts val="780"/>
              </a:lnSpc>
              <a:spcBef>
                <a:spcPts val="170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Mourning</a:t>
            </a:r>
            <a:r>
              <a:rPr dirty="0" sz="7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Period</a:t>
            </a:r>
            <a:r>
              <a:rPr dirty="0" sz="7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(Shiva)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220214" y="9182227"/>
            <a:ext cx="509270" cy="23114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46685" marR="5080" indent="-134620">
              <a:lnSpc>
                <a:spcPts val="780"/>
              </a:lnSpc>
              <a:spcBef>
                <a:spcPts val="170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Dedication</a:t>
            </a:r>
            <a:r>
              <a:rPr dirty="0" sz="7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7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Calibri"/>
                <a:cs typeface="Calibri"/>
              </a:rPr>
              <a:t>Home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816100" y="8346185"/>
            <a:ext cx="50927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Anniversaries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000250" y="7334250"/>
            <a:ext cx="420370" cy="23114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70485" marR="5080" indent="-58419">
              <a:lnSpc>
                <a:spcPts val="780"/>
              </a:lnSpc>
              <a:spcBef>
                <a:spcPts val="170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Prayers</a:t>
            </a:r>
            <a:r>
              <a:rPr dirty="0" sz="7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7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700" spc="-20">
                <a:solidFill>
                  <a:srgbClr val="FFFFFF"/>
                </a:solidFill>
                <a:latin typeface="Calibri"/>
                <a:cs typeface="Calibri"/>
              </a:rPr>
              <a:t> Sick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733548" y="6647814"/>
            <a:ext cx="22732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14020"/>
            <a:ext cx="6656070" cy="930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2545">
              <a:lnSpc>
                <a:spcPct val="117500"/>
              </a:lnSpc>
              <a:spcBef>
                <a:spcPts val="100"/>
              </a:spcBef>
            </a:pPr>
            <a:r>
              <a:rPr dirty="0" sz="1200" spc="-60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diagrams,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areas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overlap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reinforce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idea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home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key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faith.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75" b="1">
                <a:latin typeface="Tahoma"/>
                <a:cs typeface="Tahoma"/>
              </a:rPr>
              <a:t>Why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90" b="1">
                <a:latin typeface="Tahoma"/>
                <a:cs typeface="Tahoma"/>
              </a:rPr>
              <a:t>is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114" b="1">
                <a:latin typeface="Tahoma"/>
                <a:cs typeface="Tahoma"/>
              </a:rPr>
              <a:t>it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important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to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worship?</a:t>
            </a:r>
            <a:endParaRPr sz="12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spcBef>
                <a:spcPts val="1045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forms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Covenant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Abraham,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duty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0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shows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devotion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4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5">
                <a:latin typeface="Verdana"/>
                <a:cs typeface="Verdana"/>
              </a:rPr>
              <a:t> mitzvot;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keep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0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keeps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mindful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presence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throughout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4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act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praise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15">
                <a:latin typeface="Verdana"/>
                <a:cs typeface="Verdana"/>
              </a:rPr>
              <a:t>d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0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brings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community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together</a:t>
            </a:r>
            <a:endParaRPr sz="1200">
              <a:latin typeface="Verdana"/>
              <a:cs typeface="Verdana"/>
            </a:endParaRPr>
          </a:p>
          <a:p>
            <a:pPr marL="12700" marR="127000">
              <a:lnSpc>
                <a:spcPct val="117500"/>
              </a:lnSpc>
              <a:spcBef>
                <a:spcPts val="805"/>
              </a:spcBef>
            </a:pP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anytime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anywhere.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simple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might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said. </a:t>
            </a:r>
            <a:r>
              <a:rPr dirty="0" sz="1200" spc="-20">
                <a:latin typeface="Verdana"/>
                <a:cs typeface="Verdana"/>
              </a:rPr>
              <a:t>They </a:t>
            </a:r>
            <a:r>
              <a:rPr dirty="0" sz="1200" spc="-45">
                <a:latin typeface="Verdana"/>
                <a:cs typeface="Verdana"/>
              </a:rPr>
              <a:t>might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take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congregational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(public)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might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devote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religious </a:t>
            </a:r>
            <a:r>
              <a:rPr dirty="0" sz="1200" spc="-70">
                <a:latin typeface="Verdana"/>
                <a:cs typeface="Verdana"/>
              </a:rPr>
              <a:t>study.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might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dedicate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actions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act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worship.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worship?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Which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types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0">
                <a:latin typeface="Verdana"/>
                <a:cs typeface="Verdana"/>
              </a:rPr>
              <a:t> worship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can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be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done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synagogue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that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cannot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be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done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home?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Which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types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worship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can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be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done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home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that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cannot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55">
                <a:latin typeface="Verdana"/>
                <a:cs typeface="Verdana"/>
              </a:rPr>
              <a:t>be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done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synagogue?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why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worship </a:t>
            </a:r>
            <a:r>
              <a:rPr dirty="0" sz="1100" spc="-130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important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Jewish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people.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40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Worship</a:t>
            </a:r>
            <a:r>
              <a:rPr dirty="0" sz="4800" spc="-110"/>
              <a:t> </a:t>
            </a:r>
            <a:r>
              <a:rPr dirty="0" sz="4800"/>
              <a:t>in</a:t>
            </a:r>
            <a:r>
              <a:rPr dirty="0" sz="4800" spc="-105"/>
              <a:t> </a:t>
            </a:r>
            <a:r>
              <a:rPr dirty="0" sz="4800"/>
              <a:t>the</a:t>
            </a:r>
            <a:r>
              <a:rPr dirty="0" sz="4800" spc="-100"/>
              <a:t> </a:t>
            </a:r>
            <a:r>
              <a:rPr dirty="0" sz="4800" spc="-10"/>
              <a:t>Synagogue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351533"/>
            <a:ext cx="6642100" cy="7051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0" b="1">
                <a:latin typeface="Tahoma"/>
                <a:cs typeface="Tahoma"/>
              </a:rPr>
              <a:t>Being</a:t>
            </a:r>
            <a:r>
              <a:rPr dirty="0" sz="1200" spc="-20" b="1">
                <a:latin typeface="Tahoma"/>
                <a:cs typeface="Tahoma"/>
              </a:rPr>
              <a:t> dressed </a:t>
            </a:r>
            <a:r>
              <a:rPr dirty="0" sz="1200" b="1">
                <a:latin typeface="Tahoma"/>
                <a:cs typeface="Tahoma"/>
              </a:rPr>
              <a:t>ready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85" b="1">
                <a:latin typeface="Tahoma"/>
                <a:cs typeface="Tahoma"/>
              </a:rPr>
              <a:t>for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worship</a:t>
            </a:r>
            <a:endParaRPr sz="1200">
              <a:latin typeface="Tahoma"/>
              <a:cs typeface="Tahoma"/>
            </a:endParaRPr>
          </a:p>
          <a:p>
            <a:pPr marL="12700" marR="2633980">
              <a:lnSpc>
                <a:spcPct val="117500"/>
              </a:lnSpc>
              <a:spcBef>
                <a:spcPts val="790"/>
              </a:spcBef>
            </a:pP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kippah,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tallit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tefillin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prayer.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Most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act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all </a:t>
            </a:r>
            <a:r>
              <a:rPr dirty="0" sz="1200" spc="-45">
                <a:latin typeface="Verdana"/>
                <a:cs typeface="Verdana"/>
              </a:rPr>
              <a:t>three,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though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few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Reform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synagogues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will. </a:t>
            </a:r>
            <a:r>
              <a:rPr dirty="0" sz="1200" spc="-45">
                <a:latin typeface="Verdana"/>
                <a:cs typeface="Verdana"/>
              </a:rPr>
              <a:t>All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males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head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covered,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usually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kippah.</a:t>
            </a:r>
            <a:endParaRPr sz="1200">
              <a:latin typeface="Verdana"/>
              <a:cs typeface="Verdana"/>
            </a:endParaRPr>
          </a:p>
          <a:p>
            <a:pPr marL="12700" marR="2791460">
              <a:lnSpc>
                <a:spcPct val="117500"/>
              </a:lnSpc>
            </a:pPr>
            <a:r>
              <a:rPr dirty="0" sz="1200" spc="-35">
                <a:latin typeface="Verdana"/>
                <a:cs typeface="Verdana"/>
              </a:rPr>
              <a:t>However,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crucial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attending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dress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well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scruffy </a:t>
            </a:r>
            <a:r>
              <a:rPr dirty="0" sz="1200" spc="-35">
                <a:latin typeface="Verdana"/>
                <a:cs typeface="Verdana"/>
              </a:rPr>
              <a:t>clothes.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should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take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appearance.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simply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matter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respect.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b="1">
                <a:latin typeface="Tahoma"/>
                <a:cs typeface="Tahoma"/>
              </a:rPr>
              <a:t>Key</a:t>
            </a:r>
            <a:r>
              <a:rPr dirty="0" sz="1200" spc="-7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People</a:t>
            </a:r>
            <a:endParaRPr sz="1200">
              <a:latin typeface="Tahoma"/>
              <a:cs typeface="Tahoma"/>
            </a:endParaRPr>
          </a:p>
          <a:p>
            <a:pPr marL="12700" marR="2624455">
              <a:lnSpc>
                <a:spcPct val="1175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rabbi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spiritual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leader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community.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lead</a:t>
            </a:r>
            <a:r>
              <a:rPr dirty="0" sz="1200" spc="-60">
                <a:latin typeface="Verdana"/>
                <a:cs typeface="Verdana"/>
              </a:rPr>
              <a:t> worship,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though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scripted,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others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also.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(always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Orthodox </a:t>
            </a:r>
            <a:r>
              <a:rPr dirty="0" sz="1200" spc="-35">
                <a:latin typeface="Verdana"/>
                <a:cs typeface="Verdana"/>
              </a:rPr>
              <a:t>synagogues)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be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good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character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will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studies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very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high</a:t>
            </a:r>
            <a:endParaRPr sz="1200">
              <a:latin typeface="Verdana"/>
              <a:cs typeface="Verdana"/>
            </a:endParaRPr>
          </a:p>
          <a:p>
            <a:pPr marL="12700" marR="33655">
              <a:lnSpc>
                <a:spcPct val="117500"/>
              </a:lnSpc>
            </a:pPr>
            <a:r>
              <a:rPr dirty="0" sz="1200" spc="-25">
                <a:latin typeface="Verdana"/>
                <a:cs typeface="Verdana"/>
              </a:rPr>
              <a:t>level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yeshivah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(Torah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school)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rabbinical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school.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often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aided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20">
                <a:latin typeface="Verdana"/>
                <a:cs typeface="Verdana"/>
              </a:rPr>
              <a:t>cantor,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sings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points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throughout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service,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leading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through </a:t>
            </a:r>
            <a:r>
              <a:rPr dirty="0" sz="1200" spc="-50">
                <a:latin typeface="Verdana"/>
                <a:cs typeface="Verdana"/>
              </a:rPr>
              <a:t>prayer,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particularly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festival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services.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There </a:t>
            </a:r>
            <a:r>
              <a:rPr dirty="0" sz="1200" spc="-45">
                <a:latin typeface="Verdana"/>
                <a:cs typeface="Verdana"/>
              </a:rPr>
              <a:t>has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group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ten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adults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act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worship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take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place,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called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minyan.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200" spc="-80" b="1">
                <a:latin typeface="Tahoma"/>
                <a:cs typeface="Tahoma"/>
              </a:rPr>
              <a:t>The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75" b="1">
                <a:latin typeface="Tahoma"/>
                <a:cs typeface="Tahoma"/>
              </a:rPr>
              <a:t>Structure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of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Worship</a:t>
            </a:r>
            <a:endParaRPr sz="1200">
              <a:latin typeface="Tahoma"/>
              <a:cs typeface="Tahoma"/>
            </a:endParaRPr>
          </a:p>
          <a:p>
            <a:pPr marL="12700" marR="28575">
              <a:lnSpc>
                <a:spcPct val="117500"/>
              </a:lnSpc>
              <a:spcBef>
                <a:spcPts val="805"/>
              </a:spcBef>
            </a:pPr>
            <a:r>
              <a:rPr dirty="0" sz="1200" spc="-60">
                <a:latin typeface="Verdana"/>
                <a:cs typeface="Verdana"/>
              </a:rPr>
              <a:t>Worship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built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around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reciting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prayers.</a:t>
            </a:r>
            <a:r>
              <a:rPr dirty="0" sz="1200" spc="-65">
                <a:latin typeface="Verdana"/>
                <a:cs typeface="Verdana"/>
              </a:rPr>
              <a:t> Two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books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key: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siddur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(or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book),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details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words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prayers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throughout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service,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chamash,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printed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form.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Depending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prayer-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day,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prayers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said</a:t>
            </a:r>
            <a:r>
              <a:rPr dirty="0" sz="1200" spc="-75">
                <a:latin typeface="Verdana"/>
                <a:cs typeface="Verdana"/>
              </a:rPr>
              <a:t> will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vary.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55">
                <a:latin typeface="Verdana"/>
                <a:cs typeface="Verdana"/>
              </a:rPr>
              <a:t>key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prayers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Shema,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Amidah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(18 </a:t>
            </a:r>
            <a:r>
              <a:rPr dirty="0" sz="1200" spc="-75">
                <a:latin typeface="Verdana"/>
                <a:cs typeface="Verdana"/>
              </a:rPr>
              <a:t>blessings),</a:t>
            </a:r>
            <a:r>
              <a:rPr dirty="0" sz="1200" spc="-25">
                <a:latin typeface="Verdana"/>
                <a:cs typeface="Verdana"/>
              </a:rPr>
              <a:t> 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Kaddish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5">
                <a:latin typeface="Verdana"/>
                <a:cs typeface="Verdana"/>
              </a:rPr>
              <a:t> 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Aleinu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prayers.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Monday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Thursday,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portion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25">
                <a:latin typeface="Verdana"/>
                <a:cs typeface="Verdana"/>
              </a:rPr>
              <a:t> the </a:t>
            </a:r>
            <a:r>
              <a:rPr dirty="0" sz="1200" spc="-65">
                <a:latin typeface="Verdana"/>
                <a:cs typeface="Verdana"/>
              </a:rPr>
              <a:t>Torah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read,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whilst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Saturday,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both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Torah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Haftorah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(Prophecies)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read.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  <a:spcBef>
                <a:spcPts val="805"/>
              </a:spcBef>
            </a:pPr>
            <a:r>
              <a:rPr dirty="0" sz="1200" spc="-65">
                <a:latin typeface="Verdana"/>
                <a:cs typeface="Verdana"/>
              </a:rPr>
              <a:t>There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differences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between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groups </a:t>
            </a:r>
            <a:r>
              <a:rPr dirty="0" sz="1200" spc="-60">
                <a:latin typeface="Verdana"/>
                <a:cs typeface="Verdana"/>
              </a:rPr>
              <a:t>within</a:t>
            </a:r>
            <a:r>
              <a:rPr dirty="0" sz="1200" spc="-40">
                <a:latin typeface="Verdana"/>
                <a:cs typeface="Verdana"/>
              </a:rPr>
              <a:t> Judaism.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For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example,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number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prayers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reading,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exact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choice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all </a:t>
            </a:r>
            <a:r>
              <a:rPr dirty="0" sz="1200" spc="-70">
                <a:latin typeface="Verdana"/>
                <a:cs typeface="Verdana"/>
              </a:rPr>
              <a:t>vary. </a:t>
            </a:r>
            <a:r>
              <a:rPr dirty="0" sz="1200" spc="-10">
                <a:latin typeface="Verdana"/>
                <a:cs typeface="Verdana"/>
              </a:rPr>
              <a:t>Not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every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its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own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rabbi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cantor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anyone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lead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service</a:t>
            </a:r>
            <a:r>
              <a:rPr dirty="0" sz="1200" spc="-70">
                <a:latin typeface="Verdana"/>
                <a:cs typeface="Verdana"/>
              </a:rPr>
              <a:t> (as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are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good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character and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knowledgeable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faith).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1209" y="1445005"/>
            <a:ext cx="2501899" cy="33274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070" cy="8339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difference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between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Orthodox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Reform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items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worn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in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worship?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10">
                <a:latin typeface="Verdana"/>
                <a:cs typeface="Verdana"/>
              </a:rPr>
              <a:t>Who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rabbi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who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cantor?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minyan?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Which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two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books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key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Jewish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worship?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508000" indent="-266700">
              <a:lnSpc>
                <a:spcPct val="100000"/>
              </a:lnSpc>
              <a:buAutoNum type="arabicPeriod" startAt="5"/>
              <a:tabLst>
                <a:tab pos="508000" algn="l"/>
              </a:tabLst>
            </a:pPr>
            <a:r>
              <a:rPr dirty="0" sz="1100">
                <a:latin typeface="Verdana"/>
                <a:cs typeface="Verdana"/>
              </a:rPr>
              <a:t>“Jews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should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dress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well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attend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synagogue.”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90">
                <a:latin typeface="Verdana"/>
                <a:cs typeface="Verdana"/>
              </a:rPr>
              <a:t>this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Explain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</a:pP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alternative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78510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Prayer</a:t>
            </a:r>
            <a:r>
              <a:rPr dirty="0" sz="4800" spc="-90"/>
              <a:t> </a:t>
            </a:r>
            <a:r>
              <a:rPr dirty="0" sz="4800"/>
              <a:t>–</a:t>
            </a:r>
            <a:r>
              <a:rPr dirty="0" sz="4800" spc="-55"/>
              <a:t> </a:t>
            </a:r>
            <a:r>
              <a:rPr dirty="0" sz="4800"/>
              <a:t>The</a:t>
            </a:r>
            <a:r>
              <a:rPr dirty="0" sz="4800" spc="-60"/>
              <a:t> </a:t>
            </a:r>
            <a:r>
              <a:rPr dirty="0" sz="4800" spc="-10"/>
              <a:t>Shema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319530"/>
            <a:ext cx="6660515" cy="827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7435" marR="5080" indent="42545">
              <a:lnSpc>
                <a:spcPct val="117500"/>
              </a:lnSpc>
              <a:spcBef>
                <a:spcPts val="10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Hebrew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word</a:t>
            </a:r>
            <a:r>
              <a:rPr dirty="0" sz="1200" spc="-55">
                <a:latin typeface="Verdana"/>
                <a:cs typeface="Verdana"/>
              </a:rPr>
              <a:t> 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‘tefillah’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from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10">
                <a:latin typeface="Verdana"/>
                <a:cs typeface="Verdana"/>
              </a:rPr>
              <a:t>word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judge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oneself.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shows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that,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Jews,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should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time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reflection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thinking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about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relationship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following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duties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Earth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begging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15">
                <a:latin typeface="Verdana"/>
                <a:cs typeface="Verdana"/>
              </a:rPr>
              <a:t>d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change</a:t>
            </a:r>
            <a:r>
              <a:rPr dirty="0" sz="1200" spc="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things.</a:t>
            </a:r>
            <a:endParaRPr sz="1200">
              <a:latin typeface="Verdana"/>
              <a:cs typeface="Verdana"/>
            </a:endParaRPr>
          </a:p>
          <a:p>
            <a:pPr marL="12700" marR="39370">
              <a:lnSpc>
                <a:spcPct val="117500"/>
              </a:lnSpc>
              <a:spcBef>
                <a:spcPts val="790"/>
              </a:spcBef>
            </a:pPr>
            <a:r>
              <a:rPr dirty="0" sz="1200" spc="-65">
                <a:latin typeface="Verdana"/>
                <a:cs typeface="Verdana"/>
              </a:rPr>
              <a:t>There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prayers,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blessings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benedictions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used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Judaism.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55" b="1">
                <a:latin typeface="Tahoma"/>
                <a:cs typeface="Tahoma"/>
              </a:rPr>
              <a:t>In</a:t>
            </a:r>
            <a:r>
              <a:rPr dirty="0" sz="1200" spc="20" b="1">
                <a:latin typeface="Tahoma"/>
                <a:cs typeface="Tahoma"/>
              </a:rPr>
              <a:t> </a:t>
            </a:r>
            <a:r>
              <a:rPr dirty="0" sz="1200" spc="-95" b="1">
                <a:latin typeface="Tahoma"/>
                <a:cs typeface="Tahoma"/>
              </a:rPr>
              <a:t>this</a:t>
            </a:r>
            <a:r>
              <a:rPr dirty="0" sz="1200" spc="2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guide</a:t>
            </a:r>
            <a:r>
              <a:rPr dirty="0" sz="1200" spc="-30">
                <a:latin typeface="Verdana"/>
                <a:cs typeface="Verdana"/>
              </a:rPr>
              <a:t>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will </a:t>
            </a:r>
            <a:r>
              <a:rPr dirty="0" sz="1200" spc="-25">
                <a:latin typeface="Verdana"/>
                <a:cs typeface="Verdana"/>
              </a:rPr>
              <a:t>look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four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used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services.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found</a:t>
            </a:r>
            <a:r>
              <a:rPr dirty="0" sz="1200" spc="-70">
                <a:latin typeface="Verdana"/>
                <a:cs typeface="Verdana"/>
              </a:rPr>
              <a:t> in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Siddur </a:t>
            </a:r>
            <a:r>
              <a:rPr dirty="0" sz="1200" spc="-45">
                <a:latin typeface="Verdana"/>
                <a:cs typeface="Verdana"/>
              </a:rPr>
              <a:t>(prayer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book),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80">
                <a:latin typeface="Verdana"/>
                <a:cs typeface="Verdana"/>
              </a:rPr>
              <a:t> 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necessary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know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heart.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However,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learn </a:t>
            </a:r>
            <a:r>
              <a:rPr dirty="0" sz="1200" spc="-50">
                <a:latin typeface="Verdana"/>
                <a:cs typeface="Verdana"/>
              </a:rPr>
              <a:t>them.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just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worlds,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though.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Judaism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traditions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(minhagim),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30">
                <a:latin typeface="Verdana"/>
                <a:cs typeface="Verdana"/>
              </a:rPr>
              <a:t>these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along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teaching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rabbis,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also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shaped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prayers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said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10">
                <a:latin typeface="Verdana"/>
                <a:cs typeface="Verdana"/>
              </a:rPr>
              <a:t>what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whilst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saying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them.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spc="-80" b="1">
                <a:latin typeface="Tahoma"/>
                <a:cs typeface="Tahoma"/>
              </a:rPr>
              <a:t>The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Shema</a:t>
            </a:r>
            <a:endParaRPr sz="1200">
              <a:latin typeface="Tahoma"/>
              <a:cs typeface="Tahoma"/>
            </a:endParaRPr>
          </a:p>
          <a:p>
            <a:pPr marL="12700" marR="2936240">
              <a:lnSpc>
                <a:spcPct val="117500"/>
              </a:lnSpc>
              <a:spcBef>
                <a:spcPts val="805"/>
              </a:spcBef>
            </a:pP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declaration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faith.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‘Shema’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first word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Hebrew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declaration,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meaning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‘hear’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‘listen’.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must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recited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three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times </a:t>
            </a:r>
            <a:r>
              <a:rPr dirty="0" sz="1200" spc="-25">
                <a:latin typeface="Verdana"/>
                <a:cs typeface="Verdana"/>
              </a:rPr>
              <a:t>daily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50">
                <a:latin typeface="Verdana"/>
                <a:cs typeface="Verdana"/>
              </a:rPr>
              <a:t>prayer,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it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duty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recite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generally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well.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Shema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taken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directly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paragraphs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Torah: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from </a:t>
            </a:r>
            <a:r>
              <a:rPr dirty="0" sz="1200" spc="-25">
                <a:latin typeface="Verdana"/>
                <a:cs typeface="Verdana"/>
              </a:rPr>
              <a:t>Deuteronomy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10">
                <a:latin typeface="Verdana"/>
                <a:cs typeface="Verdana"/>
              </a:rPr>
              <a:t> Numbers.</a:t>
            </a:r>
            <a:endParaRPr sz="1200">
              <a:latin typeface="Verdana"/>
              <a:cs typeface="Verdana"/>
            </a:endParaRPr>
          </a:p>
          <a:p>
            <a:pPr marL="12700" marR="3063240">
              <a:lnSpc>
                <a:spcPct val="117500"/>
              </a:lnSpc>
              <a:spcBef>
                <a:spcPts val="790"/>
              </a:spcBef>
            </a:pP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Shema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varies: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study,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remain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seated;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Reform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 </a:t>
            </a:r>
            <a:r>
              <a:rPr dirty="0" sz="1200" spc="-30">
                <a:latin typeface="Verdana"/>
                <a:cs typeface="Verdana"/>
              </a:rPr>
              <a:t>stand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Shema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respect.</a:t>
            </a:r>
            <a:endParaRPr sz="1200">
              <a:latin typeface="Verdana"/>
              <a:cs typeface="Verdana"/>
            </a:endParaRPr>
          </a:p>
          <a:p>
            <a:pPr marL="12700" marR="2907665">
              <a:lnSpc>
                <a:spcPct val="117500"/>
              </a:lnSpc>
              <a:spcBef>
                <a:spcPts val="805"/>
              </a:spcBef>
            </a:pPr>
            <a:r>
              <a:rPr dirty="0" sz="1200" spc="-50">
                <a:latin typeface="Verdana"/>
                <a:cs typeface="Verdana"/>
              </a:rPr>
              <a:t>All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 </a:t>
            </a:r>
            <a:r>
              <a:rPr dirty="0" sz="1200" spc="-55">
                <a:latin typeface="Verdana"/>
                <a:cs typeface="Verdana"/>
              </a:rPr>
              <a:t>say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aloud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clearly,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they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are </a:t>
            </a:r>
            <a:r>
              <a:rPr dirty="0" sz="1200" spc="-45">
                <a:latin typeface="Verdana"/>
                <a:cs typeface="Verdana"/>
              </a:rPr>
              <a:t>saying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basic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beliefs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faith.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common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close/cover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eyes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focus </a:t>
            </a:r>
            <a:r>
              <a:rPr dirty="0" sz="1200">
                <a:latin typeface="Verdana"/>
                <a:cs typeface="Verdana"/>
              </a:rPr>
              <a:t>completely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words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verse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50">
                <a:latin typeface="Verdana"/>
                <a:cs typeface="Verdana"/>
              </a:rPr>
              <a:t>Shema,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demands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level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10">
                <a:latin typeface="Verdana"/>
                <a:cs typeface="Verdana"/>
              </a:rPr>
              <a:t>concentration.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those </a:t>
            </a:r>
            <a:r>
              <a:rPr dirty="0" sz="1200" spc="-20">
                <a:latin typeface="Verdana"/>
                <a:cs typeface="Verdana"/>
              </a:rPr>
              <a:t>wearing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tallit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holding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tzitzit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(fringes)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their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left </a:t>
            </a:r>
            <a:r>
              <a:rPr dirty="0" sz="1200">
                <a:latin typeface="Verdana"/>
                <a:cs typeface="Verdana"/>
              </a:rPr>
              <a:t>hand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whilst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reciting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Shema.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its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third </a:t>
            </a:r>
            <a:r>
              <a:rPr dirty="0" sz="1200">
                <a:latin typeface="Verdana"/>
                <a:cs typeface="Verdana"/>
              </a:rPr>
              <a:t>paragraph,</a:t>
            </a:r>
            <a:r>
              <a:rPr dirty="0" sz="1200" spc="-80">
                <a:latin typeface="Verdana"/>
                <a:cs typeface="Verdana"/>
              </a:rPr>
              <a:t> 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mentions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three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times,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80">
                <a:latin typeface="Verdana"/>
                <a:cs typeface="Verdana"/>
              </a:rPr>
              <a:t> 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has </a:t>
            </a:r>
            <a:r>
              <a:rPr dirty="0" sz="1200" spc="60">
                <a:latin typeface="Verdana"/>
                <a:cs typeface="Verdana"/>
              </a:rPr>
              <a:t>become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custom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kiss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tzitzit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sign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>
                <a:latin typeface="Verdana"/>
                <a:cs typeface="Verdana"/>
              </a:rPr>
              <a:t>affection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law,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after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last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0">
                <a:latin typeface="Verdana"/>
                <a:cs typeface="Verdana"/>
              </a:rPr>
              <a:t>Shema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been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said.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956" y="4692563"/>
            <a:ext cx="2778508" cy="46153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371345"/>
            <a:ext cx="2208911" cy="133985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446023"/>
            <a:ext cx="6532880" cy="203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5" b="1">
                <a:latin typeface="Tahoma"/>
                <a:cs typeface="Tahoma"/>
              </a:rPr>
              <a:t>What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does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Shema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say?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17500"/>
              </a:lnSpc>
              <a:spcBef>
                <a:spcPts val="800"/>
              </a:spcBef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begins,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‘Hear,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85">
                <a:latin typeface="Verdana"/>
                <a:cs typeface="Verdana"/>
              </a:rPr>
              <a:t>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Israel,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Lord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our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0">
                <a:latin typeface="Verdana"/>
                <a:cs typeface="Verdana"/>
              </a:rPr>
              <a:t>d,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Lord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>
                <a:latin typeface="Verdana"/>
                <a:cs typeface="Verdana"/>
              </a:rPr>
              <a:t>d.’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fundamental belief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Judaism,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from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beliefs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flow.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sentence, </a:t>
            </a:r>
            <a:r>
              <a:rPr dirty="0" sz="1200" spc="-40">
                <a:latin typeface="Verdana"/>
                <a:cs typeface="Verdana"/>
              </a:rPr>
              <a:t>‘Blessed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name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Glorious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Majesty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forever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ever.’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used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temple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Jerusalem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priests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said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sentence.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actually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Torah,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80">
                <a:latin typeface="Verdana"/>
                <a:cs typeface="Verdana"/>
              </a:rPr>
              <a:t> 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quietly.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three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paragraphs,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from 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Torah.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These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about: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religious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duties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demonstrate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80">
                <a:latin typeface="Verdana"/>
                <a:cs typeface="Verdana"/>
              </a:rPr>
              <a:t>d; </a:t>
            </a:r>
            <a:r>
              <a:rPr dirty="0" sz="1200" spc="-10">
                <a:latin typeface="Verdana"/>
                <a:cs typeface="Verdana"/>
              </a:rPr>
              <a:t>about </a:t>
            </a:r>
            <a:r>
              <a:rPr dirty="0" sz="1200">
                <a:latin typeface="Verdana"/>
                <a:cs typeface="Verdana"/>
              </a:rPr>
              <a:t>accepting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laws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consequences of</a:t>
            </a:r>
            <a:r>
              <a:rPr dirty="0" sz="1200" spc="-20">
                <a:latin typeface="Verdana"/>
                <a:cs typeface="Verdana"/>
              </a:rPr>
              <a:t> breaking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following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them;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25">
                <a:latin typeface="Verdana"/>
                <a:cs typeface="Verdana"/>
              </a:rPr>
              <a:t> the </a:t>
            </a:r>
            <a:r>
              <a:rPr dirty="0" sz="1200" spc="-60">
                <a:latin typeface="Verdana"/>
                <a:cs typeface="Verdana"/>
              </a:rPr>
              <a:t>mitzvot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tzitzit,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mentioning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Exodus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Egypt.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7980426"/>
            <a:ext cx="6475095" cy="1170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 b="1">
                <a:latin typeface="Tahoma"/>
                <a:cs typeface="Tahoma"/>
              </a:rPr>
              <a:t>Differences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65" b="1">
                <a:latin typeface="Tahoma"/>
                <a:cs typeface="Tahoma"/>
              </a:rPr>
              <a:t>in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Jewish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Denominations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17500"/>
              </a:lnSpc>
              <a:spcBef>
                <a:spcPts val="800"/>
              </a:spcBef>
            </a:pPr>
            <a:r>
              <a:rPr dirty="0" sz="1200" spc="-45">
                <a:latin typeface="Verdana"/>
                <a:cs typeface="Verdana"/>
              </a:rPr>
              <a:t>Reform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USA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do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include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second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these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passages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they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idea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retribution</a:t>
            </a:r>
            <a:r>
              <a:rPr dirty="0" sz="1200" spc="-35">
                <a:latin typeface="Verdana"/>
                <a:cs typeface="Verdana"/>
              </a:rPr>
              <a:t> (what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do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if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mitzvot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 </a:t>
            </a:r>
            <a:r>
              <a:rPr dirty="0" sz="1200" spc="-30">
                <a:latin typeface="Verdana"/>
                <a:cs typeface="Verdana"/>
              </a:rPr>
              <a:t>followed),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75">
                <a:latin typeface="Verdana"/>
                <a:cs typeface="Verdana"/>
              </a:rPr>
              <a:t>accept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mitzvot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tzitzit,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these</a:t>
            </a:r>
            <a:r>
              <a:rPr dirty="0" sz="1200" spc="-55">
                <a:latin typeface="Verdana"/>
                <a:cs typeface="Verdana"/>
              </a:rPr>
              <a:t> parts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omitted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from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Siddur.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British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Reform </a:t>
            </a:r>
            <a:r>
              <a:rPr dirty="0" sz="1200" spc="-40">
                <a:latin typeface="Verdana"/>
                <a:cs typeface="Verdana"/>
              </a:rPr>
              <a:t>Jews,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however,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say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them.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594355"/>
            <a:ext cx="6645656" cy="494728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15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70">
                <a:latin typeface="Verdana"/>
                <a:cs typeface="Verdana"/>
              </a:rPr>
              <a:t>For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Jews,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prayer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time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for?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25">
                <a:latin typeface="Verdana"/>
                <a:cs typeface="Verdana"/>
              </a:rPr>
              <a:t>Where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can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prayers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be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found?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‘Shema’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prayer?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how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Shema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prayer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said.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5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what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Shema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prayer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says.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ts val="1150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17067"/>
            <a:ext cx="6237605" cy="14236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434340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The</a:t>
            </a:r>
            <a:r>
              <a:rPr dirty="0" sz="4800" spc="-65"/>
              <a:t> </a:t>
            </a:r>
            <a:r>
              <a:rPr dirty="0" sz="4800"/>
              <a:t>Law</a:t>
            </a:r>
            <a:r>
              <a:rPr dirty="0" sz="4800" spc="-65"/>
              <a:t> </a:t>
            </a:r>
            <a:r>
              <a:rPr dirty="0" sz="4800"/>
              <a:t>in</a:t>
            </a:r>
            <a:r>
              <a:rPr dirty="0" sz="4800" spc="-70"/>
              <a:t> </a:t>
            </a:r>
            <a:r>
              <a:rPr dirty="0" sz="4800" spc="-10"/>
              <a:t>Judaism</a:t>
            </a:r>
            <a:endParaRPr sz="4800"/>
          </a:p>
          <a:p>
            <a:pPr marL="12700" marR="5080">
              <a:lnSpc>
                <a:spcPct val="153300"/>
              </a:lnSpc>
              <a:spcBef>
                <a:spcPts val="830"/>
              </a:spcBef>
            </a:pPr>
            <a:r>
              <a:rPr dirty="0" sz="1200" spc="-30">
                <a:latin typeface="Verdana"/>
                <a:cs typeface="Verdana"/>
              </a:rPr>
              <a:t>Judaism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governs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aspect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life.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Most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found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65">
                <a:latin typeface="Verdana"/>
                <a:cs typeface="Verdana"/>
              </a:rPr>
              <a:t>Tenakh.</a:t>
            </a:r>
            <a:r>
              <a:rPr dirty="0" sz="1200" spc="-70">
                <a:latin typeface="Verdana"/>
                <a:cs typeface="Verdana"/>
              </a:rPr>
              <a:t> 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Talmud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written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interpretation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law.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68300" y="2012950"/>
            <a:ext cx="6793865" cy="7773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1200" spc="-80" b="1">
                <a:latin typeface="Tahoma"/>
                <a:cs typeface="Tahoma"/>
              </a:rPr>
              <a:t>The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Tenakh</a:t>
            </a:r>
            <a:endParaRPr sz="1200">
              <a:latin typeface="Tahoma"/>
              <a:cs typeface="Tahoma"/>
            </a:endParaRPr>
          </a:p>
          <a:p>
            <a:pPr marL="88900" marR="117475">
              <a:lnSpc>
                <a:spcPct val="1532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55">
                <a:latin typeface="Verdana"/>
                <a:cs typeface="Verdana"/>
              </a:rPr>
              <a:t>Tenakh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holy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scripture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Judaism,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whole.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There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parts: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Torah </a:t>
            </a:r>
            <a:r>
              <a:rPr dirty="0" sz="1200" spc="-65">
                <a:latin typeface="Verdana"/>
                <a:cs typeface="Verdana"/>
              </a:rPr>
              <a:t>(Law),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Nevi’im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(Prophets),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Ketuvim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(Writings).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‘Tenakh’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from 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letter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Hebrew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each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sections.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60">
                <a:latin typeface="Verdana"/>
                <a:cs typeface="Verdana"/>
              </a:rPr>
              <a:t>most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sacred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Tenakh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Torah.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written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scrolls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use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>
                <a:latin typeface="Verdana"/>
                <a:cs typeface="Verdana"/>
              </a:rPr>
              <a:t>whole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each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year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there.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considered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written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Moses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crucial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link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between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humanity.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here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find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mitzvot,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rules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make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up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law.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200">
              <a:latin typeface="Verdana"/>
              <a:cs typeface="Verdana"/>
            </a:endParaRPr>
          </a:p>
          <a:p>
            <a:pPr marL="88900">
              <a:lnSpc>
                <a:spcPct val="100000"/>
              </a:lnSpc>
            </a:pPr>
            <a:r>
              <a:rPr dirty="0" sz="1100" spc="-75" b="1">
                <a:latin typeface="Tahoma"/>
                <a:cs typeface="Tahoma"/>
              </a:rPr>
              <a:t>The</a:t>
            </a:r>
            <a:r>
              <a:rPr dirty="0" sz="1100" spc="-10" b="1">
                <a:latin typeface="Tahoma"/>
                <a:cs typeface="Tahoma"/>
              </a:rPr>
              <a:t> Torah</a:t>
            </a:r>
            <a:endParaRPr sz="1100">
              <a:latin typeface="Tahoma"/>
              <a:cs typeface="Tahoma"/>
            </a:endParaRPr>
          </a:p>
          <a:p>
            <a:pPr marL="88900" marR="4207510">
              <a:lnSpc>
                <a:spcPct val="153200"/>
              </a:lnSpc>
              <a:spcBef>
                <a:spcPts val="810"/>
              </a:spcBef>
            </a:pPr>
            <a:r>
              <a:rPr dirty="0" sz="1100" spc="-6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contents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make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up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religious </a:t>
            </a:r>
            <a:r>
              <a:rPr dirty="0" sz="1100">
                <a:latin typeface="Verdana"/>
                <a:cs typeface="Verdana"/>
              </a:rPr>
              <a:t>law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Judaism.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35">
                <a:latin typeface="Verdana"/>
                <a:cs typeface="Verdana"/>
              </a:rPr>
              <a:t>It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believed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that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this </a:t>
            </a:r>
            <a:r>
              <a:rPr dirty="0" sz="1100" spc="-25">
                <a:latin typeface="Verdana"/>
                <a:cs typeface="Verdana"/>
              </a:rPr>
              <a:t>was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told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Moses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on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Mount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Sinai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by </a:t>
            </a:r>
            <a:r>
              <a:rPr dirty="0" sz="1100" spc="-20">
                <a:latin typeface="Verdana"/>
                <a:cs typeface="Verdana"/>
              </a:rPr>
              <a:t>G-</a:t>
            </a:r>
            <a:r>
              <a:rPr dirty="0" sz="1100" spc="-25">
                <a:latin typeface="Verdana"/>
                <a:cs typeface="Verdana"/>
              </a:rPr>
              <a:t>d,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so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it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divine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origin,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hence </a:t>
            </a:r>
            <a:r>
              <a:rPr dirty="0" sz="1100">
                <a:latin typeface="Verdana"/>
                <a:cs typeface="Verdana"/>
              </a:rPr>
              <a:t>being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considered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the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Word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G-</a:t>
            </a:r>
            <a:r>
              <a:rPr dirty="0" sz="1100" spc="-25">
                <a:latin typeface="Verdana"/>
                <a:cs typeface="Verdana"/>
              </a:rPr>
              <a:t>d. </a:t>
            </a:r>
            <a:r>
              <a:rPr dirty="0" sz="1100" spc="-40">
                <a:latin typeface="Verdana"/>
                <a:cs typeface="Verdana"/>
              </a:rPr>
              <a:t>Some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Jews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believe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it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existed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before </a:t>
            </a:r>
            <a:r>
              <a:rPr dirty="0" sz="1100">
                <a:latin typeface="Verdana"/>
                <a:cs typeface="Verdana"/>
              </a:rPr>
              <a:t>even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world</a:t>
            </a:r>
            <a:r>
              <a:rPr dirty="0" sz="1100" spc="-55">
                <a:latin typeface="Verdana"/>
                <a:cs typeface="Verdana"/>
              </a:rPr>
              <a:t> existed,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as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part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of</a:t>
            </a:r>
            <a:endParaRPr sz="1100">
              <a:latin typeface="Verdana"/>
              <a:cs typeface="Verdana"/>
            </a:endParaRPr>
          </a:p>
          <a:p>
            <a:pPr marL="88900">
              <a:lnSpc>
                <a:spcPct val="100000"/>
              </a:lnSpc>
              <a:spcBef>
                <a:spcPts val="695"/>
              </a:spcBef>
            </a:pPr>
            <a:r>
              <a:rPr dirty="0" sz="1100" spc="-20">
                <a:latin typeface="Verdana"/>
                <a:cs typeface="Verdana"/>
              </a:rPr>
              <a:t>G-</a:t>
            </a:r>
            <a:r>
              <a:rPr dirty="0" sz="1100">
                <a:latin typeface="Verdana"/>
                <a:cs typeface="Verdana"/>
              </a:rPr>
              <a:t>d’s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divine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law.</a:t>
            </a:r>
            <a:endParaRPr sz="1100">
              <a:latin typeface="Verdana"/>
              <a:cs typeface="Verdana"/>
            </a:endParaRPr>
          </a:p>
          <a:p>
            <a:pPr marL="88900" marR="81280">
              <a:lnSpc>
                <a:spcPct val="153100"/>
              </a:lnSpc>
              <a:spcBef>
                <a:spcPts val="810"/>
              </a:spcBef>
            </a:pPr>
            <a:r>
              <a:rPr dirty="0" sz="1100" spc="-20">
                <a:latin typeface="Verdana"/>
                <a:cs typeface="Verdana"/>
              </a:rPr>
              <a:t>‘Torah’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means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guidance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or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instruction.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Following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5">
                <a:latin typeface="Verdana"/>
                <a:cs typeface="Verdana"/>
              </a:rPr>
              <a:t>its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rules</a:t>
            </a:r>
            <a:r>
              <a:rPr dirty="0" sz="1100" spc="-25">
                <a:latin typeface="Verdana"/>
                <a:cs typeface="Verdana"/>
              </a:rPr>
              <a:t> means </a:t>
            </a:r>
            <a:r>
              <a:rPr dirty="0" sz="1100" spc="-30">
                <a:latin typeface="Verdana"/>
                <a:cs typeface="Verdana"/>
              </a:rPr>
              <a:t>that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Jewish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people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stay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close to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G-d.</a:t>
            </a:r>
            <a:r>
              <a:rPr dirty="0" sz="1100" spc="-60">
                <a:latin typeface="Verdana"/>
                <a:cs typeface="Verdana"/>
              </a:rPr>
              <a:t> These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80">
                <a:latin typeface="Verdana"/>
                <a:cs typeface="Verdana"/>
              </a:rPr>
              <a:t>rules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also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separate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Jews</a:t>
            </a:r>
            <a:r>
              <a:rPr dirty="0" sz="1100" spc="-50">
                <a:latin typeface="Verdana"/>
                <a:cs typeface="Verdana"/>
              </a:rPr>
              <a:t> from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other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people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 </a:t>
            </a:r>
            <a:r>
              <a:rPr dirty="0" sz="1100" spc="-25">
                <a:latin typeface="Verdana"/>
                <a:cs typeface="Verdana"/>
              </a:rPr>
              <a:t>that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they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follow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specific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path,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which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true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any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religion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when</a:t>
            </a:r>
            <a:r>
              <a:rPr dirty="0" sz="1100" spc="-70">
                <a:latin typeface="Verdana"/>
                <a:cs typeface="Verdana"/>
              </a:rPr>
              <a:t> fully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followed.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25">
                <a:latin typeface="Verdana"/>
                <a:cs typeface="Verdana"/>
              </a:rPr>
              <a:t>This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part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3</a:t>
            </a:r>
            <a:r>
              <a:rPr dirty="0" baseline="23809" sz="1050" spc="-30">
                <a:latin typeface="Verdana"/>
                <a:cs typeface="Verdana"/>
              </a:rPr>
              <a:t>rd</a:t>
            </a:r>
            <a:r>
              <a:rPr dirty="0" baseline="23809" sz="1050" spc="12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covenant,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which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G-</a:t>
            </a:r>
            <a:r>
              <a:rPr dirty="0" sz="1100" spc="65">
                <a:latin typeface="Verdana"/>
                <a:cs typeface="Verdana"/>
              </a:rPr>
              <a:t>d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made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with </a:t>
            </a:r>
            <a:r>
              <a:rPr dirty="0" sz="1100" spc="-10">
                <a:latin typeface="Verdana"/>
                <a:cs typeface="Verdana"/>
              </a:rPr>
              <a:t>Moses.</a:t>
            </a:r>
            <a:endParaRPr sz="1100">
              <a:latin typeface="Verdana"/>
              <a:cs typeface="Verdana"/>
            </a:endParaRPr>
          </a:p>
          <a:p>
            <a:pPr marL="88900" marR="84455">
              <a:lnSpc>
                <a:spcPct val="152700"/>
              </a:lnSpc>
              <a:spcBef>
                <a:spcPts val="820"/>
              </a:spcBef>
            </a:pPr>
            <a:r>
              <a:rPr dirty="0" sz="1100" spc="-60">
                <a:latin typeface="Verdana"/>
                <a:cs typeface="Verdana"/>
              </a:rPr>
              <a:t>The </a:t>
            </a:r>
            <a:r>
              <a:rPr dirty="0" sz="1100" spc="-55">
                <a:latin typeface="Verdana"/>
                <a:cs typeface="Verdana"/>
              </a:rPr>
              <a:t>Torah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contains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two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types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law: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mishpatim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(judgements)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55">
                <a:latin typeface="Verdana"/>
                <a:cs typeface="Verdana"/>
              </a:rPr>
              <a:t>–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laws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which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obvious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follow, </a:t>
            </a:r>
            <a:r>
              <a:rPr dirty="0" sz="1100" spc="-25">
                <a:latin typeface="Verdana"/>
                <a:cs typeface="Verdana"/>
              </a:rPr>
              <a:t>such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as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65">
                <a:latin typeface="Verdana"/>
                <a:cs typeface="Verdana"/>
              </a:rPr>
              <a:t>‘do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not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kill’,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chukim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(statutes)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55">
                <a:latin typeface="Verdana"/>
                <a:cs typeface="Verdana"/>
              </a:rPr>
              <a:t>–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laws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be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followed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as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test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faith,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such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as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food </a:t>
            </a:r>
            <a:r>
              <a:rPr dirty="0" sz="1100" spc="-10">
                <a:latin typeface="Verdana"/>
                <a:cs typeface="Verdana"/>
              </a:rPr>
              <a:t>laws.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100">
              <a:latin typeface="Verdana"/>
              <a:cs typeface="Verdana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dirty="0" sz="1100" spc="-60">
                <a:latin typeface="Verdana"/>
                <a:cs typeface="Verdana"/>
              </a:rPr>
              <a:t>The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Torah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30">
                <a:latin typeface="Verdana"/>
                <a:cs typeface="Verdana"/>
              </a:rPr>
              <a:t> absolute,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eternal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relevant</a:t>
            </a:r>
            <a:r>
              <a:rPr dirty="0" sz="1100" spc="-35">
                <a:latin typeface="Verdana"/>
                <a:cs typeface="Verdana"/>
              </a:rPr>
              <a:t> everywhere,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forever.</a:t>
            </a:r>
            <a:endParaRPr sz="1100">
              <a:latin typeface="Verdana"/>
              <a:cs typeface="Verdana"/>
            </a:endParaRPr>
          </a:p>
          <a:p>
            <a:pPr marL="88900" marR="264160">
              <a:lnSpc>
                <a:spcPct val="153600"/>
              </a:lnSpc>
              <a:spcBef>
                <a:spcPts val="800"/>
              </a:spcBef>
            </a:pPr>
            <a:r>
              <a:rPr dirty="0" sz="1100" spc="-20">
                <a:latin typeface="Verdana"/>
                <a:cs typeface="Verdana"/>
              </a:rPr>
              <a:t>At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synagogue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Monday,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Thursday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Saturday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prescribed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portion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Torah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read.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35">
                <a:latin typeface="Verdana"/>
                <a:cs typeface="Verdana"/>
              </a:rPr>
              <a:t>It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is </a:t>
            </a:r>
            <a:r>
              <a:rPr dirty="0" sz="1100">
                <a:latin typeface="Verdana"/>
                <a:cs typeface="Verdana"/>
              </a:rPr>
              <a:t>divided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into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0">
                <a:latin typeface="Verdana"/>
                <a:cs typeface="Verdana"/>
              </a:rPr>
              <a:t>54</a:t>
            </a:r>
            <a:r>
              <a:rPr dirty="0" sz="1100" spc="-55">
                <a:latin typeface="Verdana"/>
                <a:cs typeface="Verdana"/>
              </a:rPr>
              <a:t> portions,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beginning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festival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Simchat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Torah,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final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portion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(from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64210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Prayer</a:t>
            </a:r>
            <a:r>
              <a:rPr dirty="0" sz="4800" spc="-90"/>
              <a:t> </a:t>
            </a:r>
            <a:r>
              <a:rPr dirty="0" sz="4800"/>
              <a:t>–</a:t>
            </a:r>
            <a:r>
              <a:rPr dirty="0" sz="4800" spc="-55"/>
              <a:t> </a:t>
            </a:r>
            <a:r>
              <a:rPr dirty="0" sz="4800"/>
              <a:t>The</a:t>
            </a:r>
            <a:r>
              <a:rPr dirty="0" sz="4800" spc="-60"/>
              <a:t> </a:t>
            </a:r>
            <a:r>
              <a:rPr dirty="0" sz="4800" spc="-10"/>
              <a:t>Amidah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31800" y="1319530"/>
            <a:ext cx="6641465" cy="77381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5400" marR="2633980">
              <a:lnSpc>
                <a:spcPct val="117500"/>
              </a:lnSpc>
              <a:spcBef>
                <a:spcPts val="100"/>
              </a:spcBef>
            </a:pPr>
            <a:r>
              <a:rPr dirty="0" sz="1200" spc="-100">
                <a:latin typeface="Verdana"/>
                <a:cs typeface="Verdana"/>
              </a:rPr>
              <a:t>The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correct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term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this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25">
                <a:latin typeface="Verdana"/>
                <a:cs typeface="Verdana"/>
              </a:rPr>
              <a:t>is</a:t>
            </a:r>
            <a:r>
              <a:rPr dirty="0" sz="1200" spc="12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Shemonah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Esreh </a:t>
            </a:r>
            <a:r>
              <a:rPr dirty="0" sz="1200" spc="-85">
                <a:latin typeface="Verdana"/>
                <a:cs typeface="Verdana"/>
              </a:rPr>
              <a:t>or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85">
                <a:latin typeface="Verdana"/>
                <a:cs typeface="Verdana"/>
              </a:rPr>
              <a:t>18</a:t>
            </a:r>
            <a:r>
              <a:rPr dirty="0" sz="1200" spc="8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blessings.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85">
                <a:latin typeface="Verdana"/>
                <a:cs typeface="Verdana"/>
              </a:rPr>
              <a:t>It</a:t>
            </a:r>
            <a:r>
              <a:rPr dirty="0" sz="1200" spc="175">
                <a:latin typeface="Verdana"/>
                <a:cs typeface="Verdana"/>
              </a:rPr>
              <a:t> </a:t>
            </a:r>
            <a:r>
              <a:rPr dirty="0" sz="1200" spc="-229">
                <a:latin typeface="Verdana"/>
                <a:cs typeface="Verdana"/>
              </a:rPr>
              <a:t>is</a:t>
            </a:r>
            <a:r>
              <a:rPr dirty="0" sz="1200" spc="1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known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Amidah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because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whilst</a:t>
            </a:r>
            <a:r>
              <a:rPr dirty="0" sz="1200" spc="-40">
                <a:latin typeface="Verdana"/>
                <a:cs typeface="Verdana"/>
              </a:rPr>
              <a:t> standing,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‘Amidah’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means</a:t>
            </a:r>
            <a:endParaRPr sz="12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250"/>
              </a:spcBef>
            </a:pPr>
            <a:r>
              <a:rPr dirty="0" sz="1200" spc="-10">
                <a:latin typeface="Verdana"/>
                <a:cs typeface="Verdana"/>
              </a:rPr>
              <a:t>‘standing’.</a:t>
            </a:r>
            <a:endParaRPr sz="1200">
              <a:latin typeface="Verdana"/>
              <a:cs typeface="Verdana"/>
            </a:endParaRPr>
          </a:p>
          <a:p>
            <a:pPr marL="25400" marR="2686685">
              <a:lnSpc>
                <a:spcPct val="117500"/>
              </a:lnSpc>
              <a:spcBef>
                <a:spcPts val="790"/>
              </a:spcBef>
            </a:pPr>
            <a:r>
              <a:rPr dirty="0" sz="1200" spc="-65">
                <a:latin typeface="Verdana"/>
                <a:cs typeface="Verdana"/>
              </a:rPr>
              <a:t>There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actually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19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blessing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now. </a:t>
            </a:r>
            <a:r>
              <a:rPr dirty="0" sz="1200" spc="-60">
                <a:latin typeface="Verdana"/>
                <a:cs typeface="Verdana"/>
              </a:rPr>
              <a:t>Traditionally,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blessing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added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significant </a:t>
            </a:r>
            <a:r>
              <a:rPr dirty="0" sz="1200" spc="-65">
                <a:latin typeface="Verdana"/>
                <a:cs typeface="Verdana"/>
              </a:rPr>
              <a:t>things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happened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throughout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history.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By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5</a:t>
            </a:r>
            <a:r>
              <a:rPr dirty="0" baseline="20833" sz="1200" spc="-30">
                <a:latin typeface="Verdana"/>
                <a:cs typeface="Verdana"/>
              </a:rPr>
              <a:t>th</a:t>
            </a:r>
            <a:r>
              <a:rPr dirty="0" baseline="20833" sz="1200" spc="1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Century </a:t>
            </a:r>
            <a:r>
              <a:rPr dirty="0" sz="1200" spc="-70">
                <a:latin typeface="Verdana"/>
                <a:cs typeface="Verdana"/>
              </a:rPr>
              <a:t>BCE,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18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blessings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were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 </a:t>
            </a:r>
            <a:r>
              <a:rPr dirty="0" sz="1200">
                <a:latin typeface="Verdana"/>
                <a:cs typeface="Verdana"/>
              </a:rPr>
              <a:t>place.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19</a:t>
            </a:r>
            <a:r>
              <a:rPr dirty="0" baseline="20833" sz="1200" spc="-82">
                <a:latin typeface="Verdana"/>
                <a:cs typeface="Verdana"/>
              </a:rPr>
              <a:t>th</a:t>
            </a:r>
            <a:r>
              <a:rPr dirty="0" baseline="20833" sz="1200" spc="1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added </a:t>
            </a:r>
            <a:r>
              <a:rPr dirty="0" sz="1200" spc="-65">
                <a:latin typeface="Verdana"/>
                <a:cs typeface="Verdana"/>
              </a:rPr>
              <a:t>in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1</a:t>
            </a:r>
            <a:r>
              <a:rPr dirty="0" baseline="20833" sz="1200" spc="-112">
                <a:latin typeface="Verdana"/>
                <a:cs typeface="Verdana"/>
              </a:rPr>
              <a:t>st</a:t>
            </a:r>
            <a:r>
              <a:rPr dirty="0" baseline="20833" sz="1200" spc="89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Century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blessings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take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specific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logical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order,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they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start</a:t>
            </a:r>
            <a:r>
              <a:rPr dirty="0" sz="1200" spc="-55">
                <a:latin typeface="Verdana"/>
                <a:cs typeface="Verdana"/>
              </a:rPr>
              <a:t> with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clear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on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important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is,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far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beyond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humans, </a:t>
            </a:r>
            <a:r>
              <a:rPr dirty="0" sz="1200" spc="-10">
                <a:latin typeface="Verdana"/>
                <a:cs typeface="Verdana"/>
              </a:rPr>
              <a:t>moving </a:t>
            </a:r>
            <a:r>
              <a:rPr dirty="0" sz="1200" spc="-45">
                <a:latin typeface="Verdana"/>
                <a:cs typeface="Verdana"/>
              </a:rPr>
              <a:t>through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limitations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human,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request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endParaRPr sz="1200">
              <a:latin typeface="Verdana"/>
              <a:cs typeface="Verdana"/>
            </a:endParaRPr>
          </a:p>
          <a:p>
            <a:pPr marL="25400" marR="196215">
              <a:lnSpc>
                <a:spcPct val="117500"/>
              </a:lnSpc>
            </a:pPr>
            <a:r>
              <a:rPr dirty="0" sz="1200" spc="70">
                <a:latin typeface="Verdana"/>
                <a:cs typeface="Verdana"/>
              </a:rPr>
              <a:t>accept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prayers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hope</a:t>
            </a:r>
            <a:r>
              <a:rPr dirty="0" sz="1200" spc="-55">
                <a:latin typeface="Verdana"/>
                <a:cs typeface="Verdana"/>
              </a:rPr>
              <a:t> for </a:t>
            </a:r>
            <a:r>
              <a:rPr dirty="0" sz="1200" spc="50">
                <a:latin typeface="Verdana"/>
                <a:cs typeface="Verdana"/>
              </a:rPr>
              <a:t>peace.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split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into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three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groups: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three </a:t>
            </a:r>
            <a:r>
              <a:rPr dirty="0" sz="1200" spc="-65">
                <a:latin typeface="Verdana"/>
                <a:cs typeface="Verdana"/>
              </a:rPr>
              <a:t>blessings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 b="1">
                <a:latin typeface="Tahoma"/>
                <a:cs typeface="Tahoma"/>
              </a:rPr>
              <a:t>praise</a:t>
            </a:r>
            <a:r>
              <a:rPr dirty="0" sz="1200" spc="-45">
                <a:latin typeface="Verdana"/>
                <a:cs typeface="Verdana"/>
              </a:rPr>
              <a:t>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13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 b="1">
                <a:latin typeface="Tahoma"/>
                <a:cs typeface="Tahoma"/>
              </a:rPr>
              <a:t>requests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>
                <a:latin typeface="Verdana"/>
                <a:cs typeface="Verdana"/>
              </a:rPr>
              <a:t>and,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finally,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 b="1">
                <a:latin typeface="Tahoma"/>
                <a:cs typeface="Tahoma"/>
              </a:rPr>
              <a:t>gratitude</a:t>
            </a:r>
            <a:r>
              <a:rPr dirty="0" sz="1200" spc="-10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  <a:p>
            <a:pPr marL="25400" marR="17780">
              <a:lnSpc>
                <a:spcPct val="117500"/>
              </a:lnSpc>
              <a:spcBef>
                <a:spcPts val="805"/>
              </a:spcBef>
            </a:pPr>
            <a:r>
              <a:rPr dirty="0" sz="1200" spc="-30">
                <a:latin typeface="Verdana"/>
                <a:cs typeface="Verdana"/>
              </a:rPr>
              <a:t>Most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follow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views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Maimonides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responsible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Mishneh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Torah)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on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say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Amidah)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always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standing,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always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facing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Jerusalem).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29">
                <a:latin typeface="Verdana"/>
                <a:cs typeface="Verdana"/>
              </a:rPr>
              <a:t>I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Samuel </a:t>
            </a:r>
            <a:r>
              <a:rPr dirty="0" sz="1200" spc="-140">
                <a:latin typeface="Verdana"/>
                <a:cs typeface="Verdana"/>
              </a:rPr>
              <a:t>1:13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says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Hannah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spoke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merely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moving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her</a:t>
            </a:r>
            <a:r>
              <a:rPr dirty="0" sz="1200" spc="-75">
                <a:latin typeface="Verdana"/>
                <a:cs typeface="Verdana"/>
              </a:rPr>
              <a:t> lips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70">
                <a:latin typeface="Verdana"/>
                <a:cs typeface="Verdana"/>
              </a:rPr>
              <a:t>–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soundless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Amidah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way,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if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sound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heart.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During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prayer,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rabbis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have </a:t>
            </a:r>
            <a:r>
              <a:rPr dirty="0" sz="1200" spc="-35">
                <a:latin typeface="Verdana"/>
                <a:cs typeface="Verdana"/>
              </a:rPr>
              <a:t>ruled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knee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words </a:t>
            </a:r>
            <a:r>
              <a:rPr dirty="0" sz="1200" spc="-75">
                <a:latin typeface="Verdana"/>
                <a:cs typeface="Verdana"/>
              </a:rPr>
              <a:t>Barukh,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bow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Attah,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standing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up </a:t>
            </a:r>
            <a:r>
              <a:rPr dirty="0" sz="1200" spc="-65">
                <a:latin typeface="Verdana"/>
                <a:cs typeface="Verdana"/>
              </a:rPr>
              <a:t>straight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Adonai.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happens</a:t>
            </a:r>
            <a:r>
              <a:rPr dirty="0" sz="1200" spc="-50">
                <a:latin typeface="Verdana"/>
                <a:cs typeface="Verdana"/>
              </a:rPr>
              <a:t> four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times.</a:t>
            </a:r>
            <a:endParaRPr sz="1200">
              <a:latin typeface="Verdana"/>
              <a:cs typeface="Verdana"/>
            </a:endParaRPr>
          </a:p>
          <a:p>
            <a:pPr marL="25400" marR="126364">
              <a:lnSpc>
                <a:spcPct val="1175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Amidah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very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sacred,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person’s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space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saying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it,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traditional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10">
                <a:latin typeface="Verdana"/>
                <a:cs typeface="Verdana"/>
              </a:rPr>
              <a:t>take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three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steps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forward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back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beginning.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prayer,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 </a:t>
            </a:r>
            <a:r>
              <a:rPr dirty="0" sz="1200" spc="-10">
                <a:latin typeface="Verdana"/>
                <a:cs typeface="Verdana"/>
              </a:rPr>
              <a:t>bows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left,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right,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once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again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takes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three</a:t>
            </a:r>
            <a:r>
              <a:rPr dirty="0" sz="1200" spc="-60">
                <a:latin typeface="Verdana"/>
                <a:cs typeface="Verdana"/>
              </a:rPr>
              <a:t> steps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backwards.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Both actions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represent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approaching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leaving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presence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King/Queen.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They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only </a:t>
            </a:r>
            <a:r>
              <a:rPr dirty="0" sz="1200" spc="-70">
                <a:latin typeface="Verdana"/>
                <a:cs typeface="Verdana"/>
              </a:rPr>
              <a:t>return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original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cantor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begins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repetition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Amidah.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During </a:t>
            </a:r>
            <a:r>
              <a:rPr dirty="0" sz="1200" spc="-100">
                <a:latin typeface="Verdana"/>
                <a:cs typeface="Verdana"/>
              </a:rPr>
              <a:t>this,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5">
                <a:latin typeface="Verdana"/>
                <a:cs typeface="Verdana"/>
              </a:rPr>
              <a:t> say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‘Amen’</a:t>
            </a:r>
            <a:endParaRPr sz="12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250"/>
              </a:spcBef>
            </a:pP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each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blessing.</a:t>
            </a:r>
            <a:endParaRPr sz="1200">
              <a:latin typeface="Verdana"/>
              <a:cs typeface="Verdana"/>
            </a:endParaRPr>
          </a:p>
          <a:p>
            <a:pPr marL="25400" marR="3680460">
              <a:lnSpc>
                <a:spcPct val="117500"/>
              </a:lnSpc>
              <a:spcBef>
                <a:spcPts val="795"/>
              </a:spcBef>
            </a:pP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Amidah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modified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special occasions,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example,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festival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celebration,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will </a:t>
            </a:r>
            <a:r>
              <a:rPr dirty="0" sz="1200" spc="-10">
                <a:latin typeface="Verdana"/>
                <a:cs typeface="Verdana"/>
              </a:rPr>
              <a:t>always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last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blessings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same.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said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each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0">
                <a:latin typeface="Verdana"/>
                <a:cs typeface="Verdana"/>
              </a:rPr>
              <a:t>three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daily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prayers.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Once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begun,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it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completed.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7265" y="7210361"/>
            <a:ext cx="3585844" cy="26911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1324" y="1620795"/>
            <a:ext cx="1800193" cy="2049643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67500" cy="9057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Amidah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prayer?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many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blessings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Amidah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how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were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they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included?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10">
                <a:latin typeface="Verdana"/>
                <a:cs typeface="Verdana"/>
              </a:rPr>
              <a:t>Who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was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responsible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for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Mishneh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Torah?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how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Amidah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prayer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said/carried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out.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 marL="469900" marR="5080" indent="-229235">
              <a:lnSpc>
                <a:spcPct val="152700"/>
              </a:lnSpc>
              <a:spcBef>
                <a:spcPts val="820"/>
              </a:spcBef>
              <a:buAutoNum type="arabicPeriod" startAt="5"/>
              <a:tabLst>
                <a:tab pos="469900" algn="l"/>
              </a:tabLst>
            </a:pPr>
            <a:r>
              <a:rPr dirty="0" sz="1100" spc="-60">
                <a:latin typeface="Verdana"/>
                <a:cs typeface="Verdana"/>
              </a:rPr>
              <a:t>Why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do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think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Amidah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80">
                <a:latin typeface="Verdana"/>
                <a:cs typeface="Verdana"/>
              </a:rPr>
              <a:t>must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be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finished,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55">
                <a:latin typeface="Verdana"/>
                <a:cs typeface="Verdana"/>
              </a:rPr>
              <a:t>once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started?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opinion,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showing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awareness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least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one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other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point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5795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Prayer</a:t>
            </a:r>
            <a:r>
              <a:rPr dirty="0" sz="4800" spc="-90"/>
              <a:t> </a:t>
            </a:r>
            <a:r>
              <a:rPr dirty="0" sz="4800"/>
              <a:t>–</a:t>
            </a:r>
            <a:r>
              <a:rPr dirty="0" sz="4800" spc="-55"/>
              <a:t> </a:t>
            </a:r>
            <a:r>
              <a:rPr dirty="0" sz="4800"/>
              <a:t>The</a:t>
            </a:r>
            <a:r>
              <a:rPr dirty="0" sz="4800" spc="-60"/>
              <a:t> </a:t>
            </a:r>
            <a:r>
              <a:rPr dirty="0" sz="4800" spc="-10"/>
              <a:t>Kaddish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534413"/>
            <a:ext cx="6643370" cy="702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4935">
              <a:lnSpc>
                <a:spcPct val="117500"/>
              </a:lnSpc>
              <a:spcBef>
                <a:spcPts val="100"/>
              </a:spcBef>
            </a:pPr>
            <a:r>
              <a:rPr dirty="0" sz="1200" spc="-10">
                <a:latin typeface="Verdana"/>
                <a:cs typeface="Verdana"/>
              </a:rPr>
              <a:t>‘Kaddish’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‘holy’.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hymn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praises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beginning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‘May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great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name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be </a:t>
            </a:r>
            <a:r>
              <a:rPr dirty="0" sz="1200">
                <a:latin typeface="Verdana"/>
                <a:cs typeface="Verdana"/>
              </a:rPr>
              <a:t>exalted…’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only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if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minyan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(ten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men),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with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Amidah,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>
                <a:latin typeface="Verdana"/>
                <a:cs typeface="Verdana"/>
              </a:rPr>
              <a:t>recited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each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each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day.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Siddur.</a:t>
            </a:r>
            <a:endParaRPr sz="1200">
              <a:latin typeface="Verdana"/>
              <a:cs typeface="Verdana"/>
            </a:endParaRPr>
          </a:p>
          <a:p>
            <a:pPr marL="2089785">
              <a:lnSpc>
                <a:spcPct val="100000"/>
              </a:lnSpc>
              <a:spcBef>
                <a:spcPts val="1045"/>
              </a:spcBef>
            </a:pPr>
            <a:r>
              <a:rPr dirty="0" sz="1200" spc="-65">
                <a:latin typeface="Verdana"/>
                <a:cs typeface="Verdana"/>
              </a:rPr>
              <a:t>There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Kaddishes,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most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commonly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known</a:t>
            </a:r>
            <a:endParaRPr sz="1200">
              <a:latin typeface="Verdana"/>
              <a:cs typeface="Verdana"/>
            </a:endParaRPr>
          </a:p>
          <a:p>
            <a:pPr marL="2089785" marR="85090">
              <a:lnSpc>
                <a:spcPct val="117500"/>
              </a:lnSpc>
            </a:pP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mourner’s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Kaddish.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Midrashic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text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explains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its </a:t>
            </a:r>
            <a:r>
              <a:rPr dirty="0" sz="1200">
                <a:latin typeface="Verdana"/>
                <a:cs typeface="Verdana"/>
              </a:rPr>
              <a:t>value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deceased,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scholars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30">
                <a:latin typeface="Verdana"/>
                <a:cs typeface="Verdana"/>
              </a:rPr>
              <a:t> also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shown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value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living.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Essentially,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are</a:t>
            </a:r>
            <a:endParaRPr sz="1200">
              <a:latin typeface="Verdana"/>
              <a:cs typeface="Verdana"/>
            </a:endParaRPr>
          </a:p>
          <a:p>
            <a:pPr marL="2089785" marR="5080">
              <a:lnSpc>
                <a:spcPct val="117500"/>
              </a:lnSpc>
            </a:pPr>
            <a:r>
              <a:rPr dirty="0" sz="1200" spc="-45">
                <a:latin typeface="Verdana"/>
                <a:cs typeface="Verdana"/>
              </a:rPr>
              <a:t>praising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remin</a:t>
            </a:r>
            <a:r>
              <a:rPr dirty="0" sz="1200" spc="19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themselves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death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loss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are </a:t>
            </a:r>
            <a:r>
              <a:rPr dirty="0" sz="1200" spc="-20">
                <a:latin typeface="Verdana"/>
                <a:cs typeface="Verdana"/>
              </a:rPr>
              <a:t>part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greater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plan,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words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Kaddish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praising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15">
                <a:latin typeface="Verdana"/>
                <a:cs typeface="Verdana"/>
              </a:rPr>
              <a:t>d </a:t>
            </a:r>
            <a:r>
              <a:rPr dirty="0" sz="1200">
                <a:latin typeface="Verdana"/>
                <a:cs typeface="Verdana"/>
              </a:rPr>
              <a:t>help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mourners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restore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own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faith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attachment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G-d.</a:t>
            </a:r>
            <a:endParaRPr sz="1200">
              <a:latin typeface="Verdana"/>
              <a:cs typeface="Verdana"/>
            </a:endParaRPr>
          </a:p>
          <a:p>
            <a:pPr algn="just" marL="12700" marR="272415" indent="2077085">
              <a:lnSpc>
                <a:spcPct val="117500"/>
              </a:lnSpc>
              <a:spcBef>
                <a:spcPts val="805"/>
              </a:spcBef>
            </a:pPr>
            <a:r>
              <a:rPr dirty="0" sz="1200" spc="-100">
                <a:latin typeface="Verdana"/>
                <a:cs typeface="Verdana"/>
              </a:rPr>
              <a:t>The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Kaddish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35">
                <a:latin typeface="Verdana"/>
                <a:cs typeface="Verdana"/>
              </a:rPr>
              <a:t>is</a:t>
            </a:r>
            <a:r>
              <a:rPr dirty="0" sz="1200" spc="1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recited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aloud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whilst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standing.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85">
                <a:latin typeface="Verdana"/>
                <a:cs typeface="Verdana"/>
              </a:rPr>
              <a:t>It</a:t>
            </a:r>
            <a:r>
              <a:rPr dirty="0" sz="1200" spc="180">
                <a:latin typeface="Verdana"/>
                <a:cs typeface="Verdana"/>
              </a:rPr>
              <a:t> </a:t>
            </a:r>
            <a:r>
              <a:rPr dirty="0" sz="1200" spc="-229">
                <a:latin typeface="Verdana"/>
                <a:cs typeface="Verdana"/>
              </a:rPr>
              <a:t>is</a:t>
            </a:r>
            <a:r>
              <a:rPr dirty="0" sz="1200" spc="12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50">
                <a:latin typeface="Verdana"/>
                <a:cs typeface="Verdana"/>
              </a:rPr>
              <a:t> </a:t>
            </a:r>
            <a:r>
              <a:rPr dirty="0" sz="1200" spc="-65" b="1" i="1">
                <a:latin typeface="Verdana"/>
                <a:cs typeface="Verdana"/>
              </a:rPr>
              <a:t>call</a:t>
            </a:r>
            <a:r>
              <a:rPr dirty="0" sz="1200" spc="30" b="1" i="1">
                <a:latin typeface="Verdana"/>
                <a:cs typeface="Verdana"/>
              </a:rPr>
              <a:t> </a:t>
            </a:r>
            <a:r>
              <a:rPr dirty="0" sz="1200" spc="-25" b="1" i="1">
                <a:latin typeface="Verdana"/>
                <a:cs typeface="Verdana"/>
              </a:rPr>
              <a:t>and </a:t>
            </a:r>
            <a:r>
              <a:rPr dirty="0" sz="1200" spc="-140" b="1" i="1">
                <a:latin typeface="Verdana"/>
                <a:cs typeface="Verdana"/>
              </a:rPr>
              <a:t>response</a:t>
            </a:r>
            <a:r>
              <a:rPr dirty="0" sz="1200" spc="35" b="1" i="1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prayer,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means</a:t>
            </a:r>
            <a:r>
              <a:rPr dirty="0" sz="1200" spc="-45">
                <a:latin typeface="Verdana"/>
                <a:cs typeface="Verdana"/>
              </a:rPr>
              <a:t> that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35">
                <a:latin typeface="Verdana"/>
                <a:cs typeface="Verdana"/>
              </a:rPr>
              <a:t> person </a:t>
            </a:r>
            <a:r>
              <a:rPr dirty="0" sz="1200" spc="-100">
                <a:latin typeface="Verdana"/>
                <a:cs typeface="Verdana"/>
              </a:rPr>
              <a:t>says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phrase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25">
                <a:latin typeface="Verdana"/>
                <a:cs typeface="Verdana"/>
              </a:rPr>
              <a:t> 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prayer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response.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Verdana"/>
              <a:cs typeface="Verdana"/>
            </a:endParaRPr>
          </a:p>
          <a:p>
            <a:pPr algn="ctr" marL="25400">
              <a:lnSpc>
                <a:spcPct val="100000"/>
              </a:lnSpc>
            </a:pPr>
            <a:r>
              <a:rPr dirty="0" sz="4800">
                <a:latin typeface="Calibri"/>
                <a:cs typeface="Calibri"/>
              </a:rPr>
              <a:t>Prayer</a:t>
            </a:r>
            <a:r>
              <a:rPr dirty="0" sz="4800" spc="-90">
                <a:latin typeface="Calibri"/>
                <a:cs typeface="Calibri"/>
              </a:rPr>
              <a:t> </a:t>
            </a:r>
            <a:r>
              <a:rPr dirty="0" sz="4800">
                <a:latin typeface="Calibri"/>
                <a:cs typeface="Calibri"/>
              </a:rPr>
              <a:t>–</a:t>
            </a:r>
            <a:r>
              <a:rPr dirty="0" sz="4800" spc="-55">
                <a:latin typeface="Calibri"/>
                <a:cs typeface="Calibri"/>
              </a:rPr>
              <a:t> </a:t>
            </a:r>
            <a:r>
              <a:rPr dirty="0" sz="4800">
                <a:latin typeface="Calibri"/>
                <a:cs typeface="Calibri"/>
              </a:rPr>
              <a:t>The</a:t>
            </a:r>
            <a:r>
              <a:rPr dirty="0" sz="4800" spc="-60">
                <a:latin typeface="Calibri"/>
                <a:cs typeface="Calibri"/>
              </a:rPr>
              <a:t> </a:t>
            </a:r>
            <a:r>
              <a:rPr dirty="0" sz="4800" spc="-10">
                <a:latin typeface="Calibri"/>
                <a:cs typeface="Calibri"/>
              </a:rPr>
              <a:t>Aleinu</a:t>
            </a:r>
            <a:endParaRPr sz="4800">
              <a:latin typeface="Calibri"/>
              <a:cs typeface="Calibri"/>
            </a:endParaRPr>
          </a:p>
          <a:p>
            <a:pPr marL="12700" marR="2164715">
              <a:lnSpc>
                <a:spcPct val="117500"/>
              </a:lnSpc>
              <a:spcBef>
                <a:spcPts val="134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Aleinu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closing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service,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10">
                <a:latin typeface="Verdana"/>
                <a:cs typeface="Verdana"/>
              </a:rPr>
              <a:t>actually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combines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prayers.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prayer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praise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15">
                <a:latin typeface="Verdana"/>
                <a:cs typeface="Verdana"/>
              </a:rPr>
              <a:t>d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restate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Jew’s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dedication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chosen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whom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difficulties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choosing.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reminds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everyone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rule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without </a:t>
            </a:r>
            <a:r>
              <a:rPr dirty="0" sz="1200">
                <a:latin typeface="Verdana"/>
                <a:cs typeface="Verdana"/>
              </a:rPr>
              <a:t>end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eternal.</a:t>
            </a:r>
            <a:endParaRPr sz="1200">
              <a:latin typeface="Verdana"/>
              <a:cs typeface="Verdana"/>
            </a:endParaRPr>
          </a:p>
          <a:p>
            <a:pPr marL="12700" marR="2160905">
              <a:lnSpc>
                <a:spcPct val="117500"/>
              </a:lnSpc>
              <a:spcBef>
                <a:spcPts val="805"/>
              </a:spcBef>
            </a:pP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ending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service,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each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reminded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His </a:t>
            </a:r>
            <a:r>
              <a:rPr dirty="0" sz="1200">
                <a:latin typeface="Verdana"/>
                <a:cs typeface="Verdana"/>
              </a:rPr>
              <a:t>power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splendour;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hope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wish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d.</a:t>
            </a:r>
            <a:r>
              <a:rPr dirty="0" sz="1200" spc="-80">
                <a:latin typeface="Verdana"/>
                <a:cs typeface="Verdana"/>
              </a:rPr>
              <a:t> They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making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commitment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dedicating </a:t>
            </a:r>
            <a:r>
              <a:rPr dirty="0" sz="1200" spc="-50">
                <a:latin typeface="Verdana"/>
                <a:cs typeface="Verdana"/>
              </a:rPr>
              <a:t>themselves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again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Him.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mark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commitment,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bow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 </a:t>
            </a:r>
            <a:r>
              <a:rPr dirty="0" sz="1200">
                <a:latin typeface="Verdana"/>
                <a:cs typeface="Verdana"/>
              </a:rPr>
              <a:t>knee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towards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Hakodesh,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if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they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bowing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0712" y="6603334"/>
            <a:ext cx="1554313" cy="21711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2338958"/>
            <a:ext cx="1958975" cy="1726946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7340" cy="8441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‘Kaddish’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mean?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Which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most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commonly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known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Kaddish?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Kaddish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recited?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‘call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response’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prayer?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‘Aleinu’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prayer?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5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6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importance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Aleinu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prayer.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07465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Prayer</a:t>
            </a:r>
            <a:r>
              <a:rPr dirty="0" sz="4800" spc="-110"/>
              <a:t> </a:t>
            </a:r>
            <a:r>
              <a:rPr dirty="0" sz="4800"/>
              <a:t>at</a:t>
            </a:r>
            <a:r>
              <a:rPr dirty="0" sz="4800" spc="-90"/>
              <a:t> </a:t>
            </a:r>
            <a:r>
              <a:rPr dirty="0" sz="4800" spc="-20"/>
              <a:t>Home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534413"/>
            <a:ext cx="6664325" cy="827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6195">
              <a:lnSpc>
                <a:spcPct val="117500"/>
              </a:lnSpc>
              <a:spcBef>
                <a:spcPts val="100"/>
              </a:spcBef>
            </a:pP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every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Jew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get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synagogues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pray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each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required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prayer- </a:t>
            </a:r>
            <a:r>
              <a:rPr dirty="0" sz="1200" spc="-75">
                <a:latin typeface="Verdana"/>
                <a:cs typeface="Verdana"/>
              </a:rPr>
              <a:t>times.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Also,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women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do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attend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except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Shabbat.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Therefore, </a:t>
            </a:r>
            <a:r>
              <a:rPr dirty="0" sz="1200" spc="-10">
                <a:latin typeface="Verdana"/>
                <a:cs typeface="Verdana"/>
              </a:rPr>
              <a:t>private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Judaism.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Since</a:t>
            </a:r>
            <a:r>
              <a:rPr dirty="0" sz="1200" spc="-55">
                <a:latin typeface="Verdana"/>
                <a:cs typeface="Verdana"/>
              </a:rPr>
              <a:t> worship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based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around</a:t>
            </a:r>
            <a:r>
              <a:rPr dirty="0" sz="1200" spc="-50">
                <a:latin typeface="Verdana"/>
                <a:cs typeface="Verdana"/>
              </a:rPr>
              <a:t> prayer,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case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saying </a:t>
            </a:r>
            <a:r>
              <a:rPr dirty="0" sz="1200" spc="-60">
                <a:latin typeface="Verdana"/>
                <a:cs typeface="Verdana"/>
              </a:rPr>
              <a:t>prayers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require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minyan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(ten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men).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These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personal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prayers,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 </a:t>
            </a:r>
            <a:r>
              <a:rPr dirty="0" sz="1200" spc="-40">
                <a:latin typeface="Verdana"/>
                <a:cs typeface="Verdana"/>
              </a:rPr>
              <a:t>require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suitably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prepared</a:t>
            </a:r>
            <a:r>
              <a:rPr dirty="0" sz="1200" spc="-55">
                <a:latin typeface="Verdana"/>
                <a:cs typeface="Verdana"/>
              </a:rPr>
              <a:t> 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prayer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(both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mentally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appearance).</a:t>
            </a:r>
            <a:endParaRPr sz="1200">
              <a:latin typeface="Verdana"/>
              <a:cs typeface="Verdana"/>
            </a:endParaRPr>
          </a:p>
          <a:p>
            <a:pPr marL="12700" marR="3798570">
              <a:lnSpc>
                <a:spcPct val="117600"/>
              </a:lnSpc>
              <a:spcBef>
                <a:spcPts val="790"/>
              </a:spcBef>
            </a:pPr>
            <a:r>
              <a:rPr dirty="0" sz="1200" spc="-90" b="1" i="1">
                <a:latin typeface="Verdana"/>
                <a:cs typeface="Verdana"/>
              </a:rPr>
              <a:t>Kavanah</a:t>
            </a:r>
            <a:r>
              <a:rPr dirty="0" sz="1200" spc="-50" b="1" i="1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mind-set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prayer.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having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right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intention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35">
                <a:latin typeface="Verdana"/>
                <a:cs typeface="Verdana"/>
              </a:rPr>
              <a:t>focus.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Just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repeating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prayers </a:t>
            </a:r>
            <a:r>
              <a:rPr dirty="0" sz="1200" spc="-25">
                <a:latin typeface="Verdana"/>
                <a:cs typeface="Verdana"/>
              </a:rPr>
              <a:t>daily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might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lead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repeat 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mindlessly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unthinkingly,</a:t>
            </a:r>
            <a:r>
              <a:rPr dirty="0" sz="1200" spc="-25">
                <a:latin typeface="Verdana"/>
                <a:cs typeface="Verdana"/>
              </a:rPr>
              <a:t> so</a:t>
            </a:r>
            <a:endParaRPr sz="1200">
              <a:latin typeface="Verdana"/>
              <a:cs typeface="Verdana"/>
            </a:endParaRPr>
          </a:p>
          <a:p>
            <a:pPr marL="12700" marR="151130">
              <a:lnSpc>
                <a:spcPct val="117500"/>
              </a:lnSpc>
            </a:pP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need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right</a:t>
            </a:r>
            <a:r>
              <a:rPr dirty="0" sz="1200" spc="-55">
                <a:latin typeface="Verdana"/>
                <a:cs typeface="Verdana"/>
              </a:rPr>
              <a:t> mind-</a:t>
            </a:r>
            <a:r>
              <a:rPr dirty="0" sz="1200" spc="-75">
                <a:latin typeface="Verdana"/>
                <a:cs typeface="Verdana"/>
              </a:rPr>
              <a:t>set.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Additionally,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clean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tidy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sign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respect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30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do.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10" b="1">
                <a:latin typeface="Tahoma"/>
                <a:cs typeface="Tahoma"/>
              </a:rPr>
              <a:t>Kippah</a:t>
            </a:r>
            <a:endParaRPr sz="1200">
              <a:latin typeface="Tahoma"/>
              <a:cs typeface="Tahoma"/>
            </a:endParaRPr>
          </a:p>
          <a:p>
            <a:pPr marL="2661920" marR="5080">
              <a:lnSpc>
                <a:spcPct val="117500"/>
              </a:lnSpc>
              <a:spcBef>
                <a:spcPts val="805"/>
              </a:spcBef>
            </a:pPr>
            <a:r>
              <a:rPr dirty="0" sz="1200" spc="-40">
                <a:latin typeface="Verdana"/>
                <a:cs typeface="Verdana"/>
              </a:rPr>
              <a:t>Also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called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Yarmulke.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skullcap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worn </a:t>
            </a:r>
            <a:r>
              <a:rPr dirty="0" sz="1200" spc="-25">
                <a:latin typeface="Verdana"/>
                <a:cs typeface="Verdana"/>
              </a:rPr>
              <a:t>by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men,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though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woman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cover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their </a:t>
            </a:r>
            <a:r>
              <a:rPr dirty="0" sz="1200" spc="-25">
                <a:latin typeface="Verdana"/>
                <a:cs typeface="Verdana"/>
              </a:rPr>
              <a:t>heads,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including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form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kippah</a:t>
            </a:r>
            <a:r>
              <a:rPr dirty="0" sz="1200" spc="-70">
                <a:latin typeface="Verdana"/>
                <a:cs typeface="Verdana"/>
              </a:rPr>
              <a:t> 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different </a:t>
            </a:r>
            <a:r>
              <a:rPr dirty="0" sz="1200" spc="-55">
                <a:latin typeface="Verdana"/>
                <a:cs typeface="Verdana"/>
              </a:rPr>
              <a:t>traditions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Judaism.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Covering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head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Jewish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showing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respect,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pray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25">
                <a:latin typeface="Verdana"/>
                <a:cs typeface="Verdana"/>
              </a:rPr>
              <a:t> 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head </a:t>
            </a:r>
            <a:r>
              <a:rPr dirty="0" sz="1200">
                <a:latin typeface="Verdana"/>
                <a:cs typeface="Verdana"/>
              </a:rPr>
              <a:t>uncovered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would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breaking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important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rules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faith.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200" spc="-100" b="1">
                <a:latin typeface="Tahoma"/>
                <a:cs typeface="Tahoma"/>
              </a:rPr>
              <a:t>Tallit</a:t>
            </a:r>
            <a:r>
              <a:rPr dirty="0" sz="1200" spc="3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and</a:t>
            </a:r>
            <a:r>
              <a:rPr dirty="0" sz="1200" spc="3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Tzitzit</a:t>
            </a:r>
            <a:endParaRPr sz="1200">
              <a:latin typeface="Tahoma"/>
              <a:cs typeface="Tahoma"/>
            </a:endParaRPr>
          </a:p>
          <a:p>
            <a:pPr marL="12700" marR="3157855">
              <a:lnSpc>
                <a:spcPct val="117500"/>
              </a:lnSpc>
              <a:spcBef>
                <a:spcPts val="800"/>
              </a:spcBef>
            </a:pPr>
            <a:r>
              <a:rPr dirty="0" sz="1200" spc="-7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tallit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shawl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four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corners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hole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each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corner.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However,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once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tzitzit </a:t>
            </a:r>
            <a:r>
              <a:rPr dirty="0" sz="1200" spc="-75">
                <a:latin typeface="Verdana"/>
                <a:cs typeface="Verdana"/>
              </a:rPr>
              <a:t>(fringes)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attached,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becomes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sacred </a:t>
            </a:r>
            <a:r>
              <a:rPr dirty="0" sz="1200" spc="-55">
                <a:latin typeface="Verdana"/>
                <a:cs typeface="Verdana"/>
              </a:rPr>
              <a:t>item,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fit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 </a:t>
            </a:r>
            <a:r>
              <a:rPr dirty="0" sz="1200" spc="-45">
                <a:latin typeface="Verdana"/>
                <a:cs typeface="Verdana"/>
              </a:rPr>
              <a:t>prayer.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common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there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be </a:t>
            </a:r>
            <a:r>
              <a:rPr dirty="0" sz="1200">
                <a:latin typeface="Verdana"/>
                <a:cs typeface="Verdana"/>
              </a:rPr>
              <a:t>blue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shawl,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represents</a:t>
            </a:r>
            <a:r>
              <a:rPr dirty="0" sz="1200" spc="-30">
                <a:latin typeface="Verdana"/>
                <a:cs typeface="Verdana"/>
              </a:rPr>
              <a:t> G-</a:t>
            </a:r>
            <a:r>
              <a:rPr dirty="0" sz="1200" spc="-25">
                <a:latin typeface="Verdana"/>
                <a:cs typeface="Verdana"/>
              </a:rPr>
              <a:t>d.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200" spc="-35">
                <a:latin typeface="Verdana"/>
                <a:cs typeface="Verdana"/>
              </a:rPr>
              <a:t>However,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some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all-</a:t>
            </a:r>
            <a:r>
              <a:rPr dirty="0" sz="1200" spc="-30">
                <a:latin typeface="Verdana"/>
                <a:cs typeface="Verdana"/>
              </a:rPr>
              <a:t>white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tallit,</a:t>
            </a:r>
            <a:endParaRPr sz="1200">
              <a:latin typeface="Verdana"/>
              <a:cs typeface="Verdana"/>
            </a:endParaRPr>
          </a:p>
          <a:p>
            <a:pPr marL="12700" marR="3253740">
              <a:lnSpc>
                <a:spcPct val="117500"/>
              </a:lnSpc>
            </a:pPr>
            <a:r>
              <a:rPr dirty="0" sz="1200" spc="-35">
                <a:latin typeface="Verdana"/>
                <a:cs typeface="Verdana"/>
              </a:rPr>
              <a:t>showing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atonement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forgiveness.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will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tallit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across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5">
                <a:latin typeface="Verdana"/>
                <a:cs typeface="Verdana"/>
              </a:rPr>
              <a:t> shoulders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some </a:t>
            </a:r>
            <a:r>
              <a:rPr dirty="0" sz="1200" spc="-25">
                <a:latin typeface="Verdana"/>
                <a:cs typeface="Verdana"/>
              </a:rPr>
              <a:t>over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their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heads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praying.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cover 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body,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hence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practice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very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large </a:t>
            </a:r>
            <a:r>
              <a:rPr dirty="0" sz="1200" spc="-60">
                <a:latin typeface="Verdana"/>
                <a:cs typeface="Verdana"/>
              </a:rPr>
              <a:t>shawls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used.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represents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wants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wrap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themselves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will.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custom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denominations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30">
                <a:latin typeface="Verdana"/>
                <a:cs typeface="Verdana"/>
              </a:rPr>
              <a:t>Judaism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only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begins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60">
                <a:latin typeface="Verdana"/>
                <a:cs typeface="Verdana"/>
              </a:rPr>
              <a:t>tallit </a:t>
            </a:r>
            <a:r>
              <a:rPr dirty="0" sz="1200" spc="-50">
                <a:latin typeface="Verdana"/>
                <a:cs typeface="Verdana"/>
              </a:rPr>
              <a:t>regularly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after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marriage;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however,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some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tallit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from</a:t>
            </a:r>
            <a:r>
              <a:rPr dirty="0" sz="1200" spc="-65">
                <a:latin typeface="Verdana"/>
                <a:cs typeface="Verdana"/>
              </a:rPr>
              <a:t> their</a:t>
            </a:r>
            <a:r>
              <a:rPr dirty="0" sz="1200" spc="-75">
                <a:latin typeface="Verdana"/>
                <a:cs typeface="Verdana"/>
              </a:rPr>
              <a:t> Bar </a:t>
            </a:r>
            <a:r>
              <a:rPr dirty="0" sz="1200" spc="-10">
                <a:latin typeface="Verdana"/>
                <a:cs typeface="Verdana"/>
              </a:rPr>
              <a:t>Mitzvah.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5509" y="2810509"/>
            <a:ext cx="3657599" cy="8067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" y="4728717"/>
            <a:ext cx="2641600" cy="12395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4000" y="6413512"/>
            <a:ext cx="3149600" cy="342900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414020"/>
            <a:ext cx="6646545" cy="8484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15235" marR="31750" indent="42545">
              <a:lnSpc>
                <a:spcPct val="117500"/>
              </a:lnSpc>
              <a:spcBef>
                <a:spcPts val="100"/>
              </a:spcBef>
            </a:pPr>
            <a:r>
              <a:rPr dirty="0" sz="1200" spc="-7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tzitzit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fringes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affixed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each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four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corners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tallit.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They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twisted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strands, tied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knotted,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loose.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~They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represent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mitzvot,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well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four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corners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Earth;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idea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commandments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relevant </a:t>
            </a:r>
            <a:r>
              <a:rPr dirty="0" sz="1200" spc="-35">
                <a:latin typeface="Verdana"/>
                <a:cs typeface="Verdana"/>
              </a:rPr>
              <a:t>everywhere.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Specific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prayers,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 </a:t>
            </a:r>
            <a:r>
              <a:rPr dirty="0" sz="1200" spc="-20">
                <a:latin typeface="Verdana"/>
                <a:cs typeface="Verdana"/>
              </a:rPr>
              <a:t>example,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when </a:t>
            </a:r>
            <a:r>
              <a:rPr dirty="0" sz="1200" spc="-30">
                <a:latin typeface="Verdana"/>
                <a:cs typeface="Verdana"/>
              </a:rPr>
              <a:t>reciting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Keriat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Shema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(Shema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Hebrew),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require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holding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tzitzit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left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opposite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heart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commandments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25">
                <a:latin typeface="Verdana"/>
                <a:cs typeface="Verdana"/>
              </a:rPr>
              <a:t>physical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reminder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commandments.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Tahoma"/>
                <a:cs typeface="Tahoma"/>
              </a:rPr>
              <a:t>Tefillin</a:t>
            </a:r>
            <a:endParaRPr sz="1200">
              <a:latin typeface="Tahoma"/>
              <a:cs typeface="Tahoma"/>
            </a:endParaRPr>
          </a:p>
          <a:p>
            <a:pPr marL="12700" marR="3206115" indent="42545">
              <a:lnSpc>
                <a:spcPct val="117500"/>
              </a:lnSpc>
              <a:spcBef>
                <a:spcPts val="795"/>
              </a:spcBef>
            </a:pPr>
            <a:r>
              <a:rPr dirty="0" sz="1200" spc="-60">
                <a:latin typeface="Verdana"/>
                <a:cs typeface="Verdana"/>
              </a:rPr>
              <a:t>These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small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boxes</a:t>
            </a:r>
            <a:r>
              <a:rPr dirty="0" sz="1200" spc="-60">
                <a:latin typeface="Verdana"/>
                <a:cs typeface="Verdana"/>
              </a:rPr>
              <a:t> with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straps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worn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forehead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arm.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Each contains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parchment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written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four </a:t>
            </a:r>
            <a:r>
              <a:rPr dirty="0" sz="1200" spc="-25">
                <a:latin typeface="Verdana"/>
                <a:cs typeface="Verdana"/>
              </a:rPr>
              <a:t>passages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Torah.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strip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arm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individual </a:t>
            </a:r>
            <a:r>
              <a:rPr dirty="0" sz="1200" spc="-25">
                <a:latin typeface="Verdana"/>
                <a:cs typeface="Verdana"/>
              </a:rPr>
              <a:t>parchments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25">
                <a:latin typeface="Verdana"/>
                <a:cs typeface="Verdana"/>
              </a:rPr>
              <a:t> the </a:t>
            </a:r>
            <a:r>
              <a:rPr dirty="0" sz="1200">
                <a:latin typeface="Verdana"/>
                <a:cs typeface="Verdana"/>
              </a:rPr>
              <a:t>head.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These</a:t>
            </a:r>
            <a:r>
              <a:rPr dirty="0" sz="1200" spc="-65">
                <a:latin typeface="Verdana"/>
                <a:cs typeface="Verdana"/>
              </a:rPr>
              <a:t> items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put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tallit.</a:t>
            </a:r>
            <a:endParaRPr sz="1200">
              <a:latin typeface="Verdana"/>
              <a:cs typeface="Verdana"/>
            </a:endParaRPr>
          </a:p>
          <a:p>
            <a:pPr marL="12700" marR="2313940">
              <a:lnSpc>
                <a:spcPct val="117500"/>
              </a:lnSpc>
            </a:pPr>
            <a:r>
              <a:rPr dirty="0" sz="1200" spc="-20">
                <a:latin typeface="Verdana"/>
                <a:cs typeface="Verdana"/>
              </a:rPr>
              <a:t>When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on,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tefillin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help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wearer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focus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mind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act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praying.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Prayers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said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each </a:t>
            </a:r>
            <a:r>
              <a:rPr dirty="0" sz="1200" spc="-10">
                <a:latin typeface="Verdana"/>
                <a:cs typeface="Verdana"/>
              </a:rPr>
              <a:t>stage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items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put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on.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arm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tefillah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points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body,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towards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heart,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reminder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love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love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commandments.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head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tefillah </a:t>
            </a:r>
            <a:r>
              <a:rPr dirty="0" sz="1200" spc="-70">
                <a:latin typeface="Verdana"/>
                <a:cs typeface="Verdana"/>
              </a:rPr>
              <a:t>symbolises </a:t>
            </a:r>
            <a:r>
              <a:rPr dirty="0" sz="1200" spc="-10">
                <a:latin typeface="Verdana"/>
                <a:cs typeface="Verdana"/>
              </a:rPr>
              <a:t>constant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awareness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d.</a:t>
            </a:r>
            <a:endParaRPr sz="1200">
              <a:latin typeface="Verdana"/>
              <a:cs typeface="Verdana"/>
            </a:endParaRPr>
          </a:p>
          <a:p>
            <a:pPr marL="12700" marR="2440940">
              <a:lnSpc>
                <a:spcPct val="117500"/>
              </a:lnSpc>
              <a:spcBef>
                <a:spcPts val="800"/>
              </a:spcBef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important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tefillin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prayer.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5">
                <a:latin typeface="Verdana"/>
                <a:cs typeface="Verdana"/>
              </a:rPr>
              <a:t>Talmud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says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times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must.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tefillin </a:t>
            </a:r>
            <a:r>
              <a:rPr dirty="0" sz="1200">
                <a:latin typeface="Verdana"/>
                <a:cs typeface="Verdana"/>
              </a:rPr>
              <a:t>help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>
                <a:latin typeface="Verdana"/>
                <a:cs typeface="Verdana"/>
              </a:rPr>
              <a:t>Jew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focus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history,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present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duties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keep 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mitzvot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future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destiny. </a:t>
            </a:r>
            <a:r>
              <a:rPr dirty="0" sz="1200" spc="-25">
                <a:latin typeface="Verdana"/>
                <a:cs typeface="Verdana"/>
              </a:rPr>
              <a:t>Having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that,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require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wearing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tefillin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because</a:t>
            </a:r>
            <a:endParaRPr sz="1200">
              <a:latin typeface="Verdana"/>
              <a:cs typeface="Verdana"/>
            </a:endParaRPr>
          </a:p>
          <a:p>
            <a:pPr marL="2759075" marR="2414905">
              <a:lnSpc>
                <a:spcPct val="117500"/>
              </a:lnSpc>
            </a:pP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already </a:t>
            </a:r>
            <a:r>
              <a:rPr dirty="0" sz="1200" spc="-70">
                <a:latin typeface="Verdana"/>
                <a:cs typeface="Verdana"/>
              </a:rPr>
              <a:t>symbolises</a:t>
            </a:r>
            <a:r>
              <a:rPr dirty="0" sz="1200" spc="-25">
                <a:latin typeface="Verdana"/>
                <a:cs typeface="Verdana"/>
              </a:rPr>
              <a:t> the </a:t>
            </a:r>
            <a:r>
              <a:rPr dirty="0" sz="1200">
                <a:latin typeface="Verdana"/>
                <a:cs typeface="Verdana"/>
              </a:rPr>
              <a:t>Covenant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3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200">
              <a:latin typeface="Verdana"/>
              <a:cs typeface="Verdana"/>
            </a:endParaRPr>
          </a:p>
          <a:p>
            <a:pPr marL="2759075">
              <a:lnSpc>
                <a:spcPct val="100000"/>
              </a:lnSpc>
            </a:pPr>
            <a:r>
              <a:rPr dirty="0" sz="1200" spc="-10" b="1">
                <a:latin typeface="Tahoma"/>
                <a:cs typeface="Tahoma"/>
              </a:rPr>
              <a:t>Siddur</a:t>
            </a:r>
            <a:endParaRPr sz="1200">
              <a:latin typeface="Tahoma"/>
              <a:cs typeface="Tahoma"/>
            </a:endParaRPr>
          </a:p>
          <a:p>
            <a:pPr marL="2759075" marR="5080">
              <a:lnSpc>
                <a:spcPct val="117500"/>
              </a:lnSpc>
              <a:spcBef>
                <a:spcPts val="795"/>
              </a:spcBef>
            </a:pP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65">
                <a:latin typeface="Verdana"/>
                <a:cs typeface="Verdana"/>
              </a:rPr>
              <a:t>Siddur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book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prayers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40">
                <a:latin typeface="Verdana"/>
                <a:cs typeface="Verdana"/>
              </a:rPr>
              <a:t>words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prayer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time.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guide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period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prayer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carried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out.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338" y="469899"/>
            <a:ext cx="2356826" cy="20415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1104" y="2932683"/>
            <a:ext cx="2910936" cy="15365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1404" y="4647437"/>
            <a:ext cx="2211704" cy="265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663" y="7116914"/>
            <a:ext cx="2334976" cy="278130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070" cy="9057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kippah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what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it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symbolise?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tallit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what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it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symbolise?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90">
                <a:latin typeface="Verdana"/>
                <a:cs typeface="Verdana"/>
              </a:rPr>
              <a:t>tzitzit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do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they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symbolise?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tefillin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what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do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they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symbolise?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 marL="469900" marR="452120" indent="-229235">
              <a:lnSpc>
                <a:spcPct val="152900"/>
              </a:lnSpc>
              <a:spcBef>
                <a:spcPts val="815"/>
              </a:spcBef>
            </a:pPr>
            <a:r>
              <a:rPr dirty="0" sz="1100">
                <a:latin typeface="Verdana"/>
                <a:cs typeface="Verdana"/>
              </a:rPr>
              <a:t>6.</a:t>
            </a:r>
            <a:r>
              <a:rPr dirty="0" sz="1100" spc="80">
                <a:latin typeface="Verdana"/>
                <a:cs typeface="Verdana"/>
              </a:rPr>
              <a:t>  </a:t>
            </a:r>
            <a:r>
              <a:rPr dirty="0" sz="1100" spc="-80">
                <a:latin typeface="Verdana"/>
                <a:cs typeface="Verdana"/>
              </a:rPr>
              <a:t>“It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isn’t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necessary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dress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for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prayer.”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85">
                <a:latin typeface="Verdana"/>
                <a:cs typeface="Verdana"/>
              </a:rPr>
              <a:t>this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your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2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alternative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52575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When</a:t>
            </a:r>
            <a:r>
              <a:rPr dirty="0" sz="4800" spc="-95"/>
              <a:t> </a:t>
            </a:r>
            <a:r>
              <a:rPr dirty="0" sz="4800"/>
              <a:t>to</a:t>
            </a:r>
            <a:r>
              <a:rPr dirty="0" sz="4800" spc="-95"/>
              <a:t> </a:t>
            </a:r>
            <a:r>
              <a:rPr dirty="0" sz="4800" spc="-20"/>
              <a:t>Pray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534413"/>
            <a:ext cx="6539230" cy="3554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83410">
              <a:lnSpc>
                <a:spcPct val="117500"/>
              </a:lnSpc>
              <a:spcBef>
                <a:spcPts val="100"/>
              </a:spcBef>
            </a:pP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pray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three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times </a:t>
            </a:r>
            <a:r>
              <a:rPr dirty="0" sz="1200" spc="-40">
                <a:latin typeface="Verdana"/>
                <a:cs typeface="Verdana"/>
              </a:rPr>
              <a:t>every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shacharit,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morning.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recalls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sacrifices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were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made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temple,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Abraham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chose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pray.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wanted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start </a:t>
            </a:r>
            <a:r>
              <a:rPr dirty="0" sz="1200" spc="-110">
                <a:latin typeface="Verdana"/>
                <a:cs typeface="Verdana"/>
              </a:rPr>
              <a:t>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set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him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up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follow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d’s </a:t>
            </a:r>
            <a:r>
              <a:rPr dirty="0" sz="1200" spc="-10">
                <a:latin typeface="Verdana"/>
                <a:cs typeface="Verdana"/>
              </a:rPr>
              <a:t>commands.</a:t>
            </a:r>
            <a:endParaRPr sz="1200">
              <a:latin typeface="Verdana"/>
              <a:cs typeface="Verdana"/>
            </a:endParaRPr>
          </a:p>
          <a:p>
            <a:pPr marL="12700" marR="1873250">
              <a:lnSpc>
                <a:spcPct val="117600"/>
              </a:lnSpc>
              <a:spcBef>
                <a:spcPts val="790"/>
              </a:spcBef>
            </a:pP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afternoon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prayer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minchah,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reflect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afternoon sacrifice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took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75">
                <a:latin typeface="Verdana"/>
                <a:cs typeface="Verdana"/>
              </a:rPr>
              <a:t> 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temple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follows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Isaac’s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timing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for </a:t>
            </a:r>
            <a:r>
              <a:rPr dirty="0" sz="1200" spc="-50">
                <a:latin typeface="Verdana"/>
                <a:cs typeface="Verdana"/>
              </a:rPr>
              <a:t>prayer.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pray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interrupt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35">
                <a:latin typeface="Verdana"/>
                <a:cs typeface="Verdana"/>
              </a:rPr>
              <a:t>remind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oneself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supreme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importance.</a:t>
            </a:r>
            <a:endParaRPr sz="1200">
              <a:latin typeface="Verdana"/>
              <a:cs typeface="Verdana"/>
            </a:endParaRPr>
          </a:p>
          <a:p>
            <a:pPr marL="12700" marR="2170430">
              <a:lnSpc>
                <a:spcPct val="1175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evening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maariv,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after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Jacob’s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practice.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By </a:t>
            </a:r>
            <a:r>
              <a:rPr dirty="0" sz="1200" spc="-30">
                <a:latin typeface="Verdana"/>
                <a:cs typeface="Verdana"/>
              </a:rPr>
              <a:t>praying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evening,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ensure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last </a:t>
            </a:r>
            <a:r>
              <a:rPr dirty="0" sz="1200" spc="-40">
                <a:latin typeface="Verdana"/>
                <a:cs typeface="Verdana"/>
              </a:rPr>
              <a:t>thing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 </a:t>
            </a:r>
            <a:r>
              <a:rPr dirty="0" sz="1200" spc="-60">
                <a:latin typeface="Verdana"/>
                <a:cs typeface="Verdana"/>
              </a:rPr>
              <a:t>minds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going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sleep.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  <a:spcBef>
                <a:spcPts val="800"/>
              </a:spcBef>
            </a:pP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Shabbat,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High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Holy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Days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Moon,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additional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prayer,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musaf,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added, </a:t>
            </a:r>
            <a:r>
              <a:rPr dirty="0" sz="1200" spc="-45">
                <a:latin typeface="Verdana"/>
                <a:cs typeface="Verdana"/>
              </a:rPr>
              <a:t>traditionally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combines</a:t>
            </a:r>
            <a:r>
              <a:rPr dirty="0" sz="1200" spc="-55">
                <a:latin typeface="Verdana"/>
                <a:cs typeface="Verdana"/>
              </a:rPr>
              <a:t> with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shacharit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prayer.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parallels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extra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sacrifice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 brought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temple.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4500" y="7774685"/>
            <a:ext cx="6509384" cy="2130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80" b="1">
                <a:latin typeface="Tahoma"/>
                <a:cs typeface="Tahoma"/>
              </a:rPr>
              <a:t>The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importance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of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prayer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pray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because: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1055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mitzvot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(commandment)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shows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devotion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desire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close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15">
                <a:latin typeface="Verdana"/>
                <a:cs typeface="Verdana"/>
              </a:rPr>
              <a:t>d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allows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them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what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right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4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allows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get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into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right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frame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mind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prayer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allows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prepare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reflect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</a:t>
            </a:r>
            <a:endParaRPr sz="1200">
              <a:latin typeface="Verdana"/>
              <a:cs typeface="Verdana"/>
            </a:endParaRPr>
          </a:p>
          <a:p>
            <a:pPr marL="468630" marR="5080" indent="-227965">
              <a:lnSpc>
                <a:spcPts val="1689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tradition: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prayed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since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start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faith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prayer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55">
                <a:latin typeface="Verdana"/>
                <a:cs typeface="Verdana"/>
              </a:rPr>
              <a:t>come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from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historical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times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0731" y="1638135"/>
            <a:ext cx="2152974" cy="22972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709" y="5257672"/>
            <a:ext cx="6629400" cy="220980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414020"/>
            <a:ext cx="6614795" cy="9231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8630" marR="1790064" indent="-227965">
              <a:lnSpc>
                <a:spcPct val="11750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Prayers </a:t>
            </a:r>
            <a:r>
              <a:rPr dirty="0" sz="1200" spc="-80">
                <a:latin typeface="Verdana"/>
                <a:cs typeface="Verdana"/>
              </a:rPr>
              <a:t>link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community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past,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present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future</a:t>
            </a:r>
            <a:endParaRPr sz="1200">
              <a:latin typeface="Verdana"/>
              <a:cs typeface="Verdana"/>
            </a:endParaRPr>
          </a:p>
          <a:p>
            <a:pPr marL="468630" marR="1873885" indent="-227965">
              <a:lnSpc>
                <a:spcPts val="1689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50">
                <a:latin typeface="Verdana"/>
                <a:cs typeface="Verdana"/>
              </a:rPr>
              <a:t>Prayer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cleansing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act,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giving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sense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well-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10">
                <a:latin typeface="Verdana"/>
                <a:cs typeface="Verdana"/>
              </a:rPr>
              <a:t>purification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155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communication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15">
                <a:latin typeface="Verdana"/>
                <a:cs typeface="Verdana"/>
              </a:rPr>
              <a:t>d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50" b="1">
                <a:latin typeface="Tahoma"/>
                <a:cs typeface="Tahoma"/>
              </a:rPr>
              <a:t>Prayer</a:t>
            </a:r>
            <a:r>
              <a:rPr dirty="0" sz="1200" spc="-4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at</a:t>
            </a:r>
            <a:r>
              <a:rPr dirty="0" sz="1200" spc="-4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home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spc="-65" b="1">
                <a:latin typeface="Tahoma"/>
                <a:cs typeface="Tahoma"/>
              </a:rPr>
              <a:t>versus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prayer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spc="-65" b="1">
                <a:latin typeface="Tahoma"/>
                <a:cs typeface="Tahoma"/>
              </a:rPr>
              <a:t>in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synagogue</a:t>
            </a:r>
            <a:endParaRPr sz="1200">
              <a:latin typeface="Tahoma"/>
              <a:cs typeface="Tahoma"/>
            </a:endParaRPr>
          </a:p>
          <a:p>
            <a:pPr marL="12700" marR="1461770">
              <a:lnSpc>
                <a:spcPct val="117500"/>
              </a:lnSpc>
              <a:spcBef>
                <a:spcPts val="795"/>
              </a:spcBef>
            </a:pP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Judaism,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communicating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also </a:t>
            </a:r>
            <a:r>
              <a:rPr dirty="0" sz="1200" spc="-60">
                <a:latin typeface="Verdana"/>
                <a:cs typeface="Verdana"/>
              </a:rPr>
              <a:t>with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Jews.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rabbis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congregational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 </a:t>
            </a:r>
            <a:r>
              <a:rPr dirty="0" sz="1200" spc="-35">
                <a:latin typeface="Verdana"/>
                <a:cs typeface="Verdana"/>
              </a:rPr>
              <a:t>important </a:t>
            </a:r>
            <a:r>
              <a:rPr dirty="0" sz="1200">
                <a:latin typeface="Verdana"/>
                <a:cs typeface="Verdana"/>
              </a:rPr>
              <a:t>because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most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important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prayers</a:t>
            </a:r>
            <a:r>
              <a:rPr dirty="0" sz="120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(Amidah, </a:t>
            </a:r>
            <a:r>
              <a:rPr dirty="0" sz="1200" spc="-10">
                <a:latin typeface="Verdana"/>
                <a:cs typeface="Verdana"/>
              </a:rPr>
              <a:t>Kaddish, </a:t>
            </a:r>
            <a:r>
              <a:rPr dirty="0" sz="1200" spc="-30">
                <a:latin typeface="Verdana"/>
                <a:cs typeface="Verdana"/>
              </a:rPr>
              <a:t>Baruch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Hu)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demand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minyan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(ten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men)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recitation.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1200">
              <a:latin typeface="Verdana"/>
              <a:cs typeface="Verdana"/>
            </a:endParaRPr>
          </a:p>
          <a:p>
            <a:pPr marL="2705735" marR="8890" indent="42545">
              <a:lnSpc>
                <a:spcPct val="117500"/>
              </a:lnSpc>
            </a:pPr>
            <a:r>
              <a:rPr dirty="0" sz="1200" spc="-10">
                <a:latin typeface="Verdana"/>
                <a:cs typeface="Verdana"/>
              </a:rPr>
              <a:t>Maimonides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said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always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answers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60">
                <a:latin typeface="Verdana"/>
                <a:cs typeface="Verdana"/>
              </a:rPr>
              <a:t>prayers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community.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course,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also</a:t>
            </a:r>
            <a:r>
              <a:rPr dirty="0" sz="1200" spc="-55">
                <a:latin typeface="Verdana"/>
                <a:cs typeface="Verdana"/>
              </a:rPr>
              <a:t> true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pray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together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worship, 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prayers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said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followed </a:t>
            </a:r>
            <a:r>
              <a:rPr dirty="0" sz="1200" spc="-30">
                <a:latin typeface="Verdana"/>
                <a:cs typeface="Verdana"/>
              </a:rPr>
              <a:t>correctly,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they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avoid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mistakes,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whereas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when </a:t>
            </a:r>
            <a:r>
              <a:rPr dirty="0" sz="1200" spc="-30">
                <a:latin typeface="Verdana"/>
                <a:cs typeface="Verdana"/>
              </a:rPr>
              <a:t>praying</a:t>
            </a:r>
            <a:r>
              <a:rPr dirty="0" sz="1200" spc="-10">
                <a:latin typeface="Verdana"/>
                <a:cs typeface="Verdana"/>
              </a:rPr>
              <a:t> along,</a:t>
            </a:r>
            <a:r>
              <a:rPr dirty="0" sz="120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>
                <a:latin typeface="Verdana"/>
                <a:cs typeface="Verdana"/>
              </a:rPr>
              <a:t> could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teach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themselves </a:t>
            </a:r>
            <a:r>
              <a:rPr dirty="0" sz="1200" spc="-35">
                <a:latin typeface="Verdana"/>
                <a:cs typeface="Verdana"/>
              </a:rPr>
              <a:t>incorrectly,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offend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Additionally,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language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prayers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‘us’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rather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‘I’,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shows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group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should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saying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50">
                <a:latin typeface="Verdana"/>
                <a:cs typeface="Verdana"/>
              </a:rPr>
              <a:t>prayer,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individual.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40"/>
              </a:spcBef>
            </a:pPr>
            <a:endParaRPr sz="1200">
              <a:latin typeface="Verdana"/>
              <a:cs typeface="Verdana"/>
            </a:endParaRPr>
          </a:p>
          <a:p>
            <a:pPr marL="12700" marR="13970">
              <a:lnSpc>
                <a:spcPct val="117500"/>
              </a:lnSpc>
            </a:pPr>
            <a:r>
              <a:rPr dirty="0" sz="1200" spc="-35">
                <a:latin typeface="Verdana"/>
                <a:cs typeface="Verdana"/>
              </a:rPr>
              <a:t>However,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many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traditions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Judaism,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women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do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attend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other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than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service,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might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much-</a:t>
            </a:r>
            <a:r>
              <a:rPr dirty="0" sz="1200">
                <a:latin typeface="Verdana"/>
                <a:cs typeface="Verdana"/>
              </a:rPr>
              <a:t>reduced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chance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pray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way. </a:t>
            </a:r>
            <a:r>
              <a:rPr dirty="0" sz="1200" spc="-45">
                <a:latin typeface="Verdana"/>
                <a:cs typeface="Verdana"/>
              </a:rPr>
              <a:t>Some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might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say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fair.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Additionally,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sees </a:t>
            </a:r>
            <a:r>
              <a:rPr dirty="0" sz="1200" spc="-40">
                <a:latin typeface="Verdana"/>
                <a:cs typeface="Verdana"/>
              </a:rPr>
              <a:t>everything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should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be </a:t>
            </a:r>
            <a:r>
              <a:rPr dirty="0" sz="1200" spc="-40">
                <a:latin typeface="Verdana"/>
                <a:cs typeface="Verdana"/>
              </a:rPr>
              <a:t>possible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pray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anywhere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any</a:t>
            </a:r>
            <a:r>
              <a:rPr dirty="0" sz="1200" spc="-60">
                <a:latin typeface="Verdana"/>
                <a:cs typeface="Verdana"/>
              </a:rPr>
              <a:t> time.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means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actually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matter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where</a:t>
            </a:r>
            <a:endParaRPr sz="1200">
              <a:latin typeface="Verdana"/>
              <a:cs typeface="Verdana"/>
            </a:endParaRPr>
          </a:p>
          <a:p>
            <a:pPr marL="4566920" marR="29209">
              <a:lnSpc>
                <a:spcPct val="117500"/>
              </a:lnSpc>
            </a:pPr>
            <a:r>
              <a:rPr dirty="0" sz="1200" spc="-60">
                <a:latin typeface="Verdana"/>
                <a:cs typeface="Verdana"/>
              </a:rPr>
              <a:t>prayers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said,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how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said,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matters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sincerity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them.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200">
              <a:latin typeface="Verdana"/>
              <a:cs typeface="Verdana"/>
            </a:endParaRPr>
          </a:p>
          <a:p>
            <a:pPr marL="4566920" marR="233045">
              <a:lnSpc>
                <a:spcPct val="117500"/>
              </a:lnSpc>
            </a:pP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everywhere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is </a:t>
            </a:r>
            <a:r>
              <a:rPr dirty="0" sz="1200" spc="-30">
                <a:latin typeface="Verdana"/>
                <a:cs typeface="Verdana"/>
              </a:rPr>
              <a:t>known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d’s</a:t>
            </a:r>
            <a:endParaRPr sz="1200">
              <a:latin typeface="Verdana"/>
              <a:cs typeface="Verdana"/>
            </a:endParaRPr>
          </a:p>
          <a:p>
            <a:pPr marL="4566920">
              <a:lnSpc>
                <a:spcPct val="100000"/>
              </a:lnSpc>
              <a:spcBef>
                <a:spcPts val="254"/>
              </a:spcBef>
            </a:pPr>
            <a:r>
              <a:rPr dirty="0" sz="1200">
                <a:latin typeface="Verdana"/>
                <a:cs typeface="Verdana"/>
              </a:rPr>
              <a:t>‘omnipresence’.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image</a:t>
            </a:r>
            <a:endParaRPr sz="1200">
              <a:latin typeface="Verdana"/>
              <a:cs typeface="Verdana"/>
            </a:endParaRPr>
          </a:p>
          <a:p>
            <a:pPr marL="4566920" marR="330835">
              <a:lnSpc>
                <a:spcPct val="117500"/>
              </a:lnSpc>
            </a:pP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left,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although </a:t>
            </a:r>
            <a:r>
              <a:rPr dirty="0" sz="1200">
                <a:latin typeface="Verdana"/>
                <a:cs typeface="Verdana"/>
              </a:rPr>
              <a:t>comical,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wouldn’t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be </a:t>
            </a:r>
            <a:r>
              <a:rPr dirty="0" sz="1200" spc="55">
                <a:latin typeface="Verdana"/>
                <a:cs typeface="Verdana"/>
              </a:rPr>
              <a:t>acceptable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Judaism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 </a:t>
            </a:r>
            <a:r>
              <a:rPr dirty="0" sz="1200" spc="-20">
                <a:latin typeface="Verdana"/>
                <a:cs typeface="Verdana"/>
              </a:rPr>
              <a:t>images</a:t>
            </a:r>
            <a:r>
              <a:rPr dirty="0" sz="120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 </a:t>
            </a:r>
            <a:r>
              <a:rPr dirty="0" sz="1200" spc="-35">
                <a:latin typeface="Verdana"/>
                <a:cs typeface="Verdana"/>
              </a:rPr>
              <a:t>drawings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are</a:t>
            </a:r>
            <a:endParaRPr sz="1200">
              <a:latin typeface="Verdana"/>
              <a:cs typeface="Verdana"/>
            </a:endParaRPr>
          </a:p>
          <a:p>
            <a:pPr marL="4566920" marR="183515">
              <a:lnSpc>
                <a:spcPct val="117500"/>
              </a:lnSpc>
            </a:pPr>
            <a:r>
              <a:rPr dirty="0" sz="1200" spc="-50">
                <a:latin typeface="Verdana"/>
                <a:cs typeface="Verdana"/>
              </a:rPr>
              <a:t>permitted: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“Do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make </a:t>
            </a:r>
            <a:r>
              <a:rPr dirty="0" sz="1200" spc="-30">
                <a:latin typeface="Verdana"/>
                <a:cs typeface="Verdana"/>
              </a:rPr>
              <a:t>false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images.”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459" y="457199"/>
            <a:ext cx="1384299" cy="19354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300" y="3021583"/>
            <a:ext cx="2663190" cy="23241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056" y="6721681"/>
            <a:ext cx="3834126" cy="2956471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41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reason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behind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several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daily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prayers.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2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why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prayer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important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for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Jews.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advantage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praying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synagogue,</a:t>
            </a:r>
            <a:r>
              <a:rPr dirty="0" sz="1100" spc="-50">
                <a:latin typeface="Verdana"/>
                <a:cs typeface="Verdana"/>
              </a:rPr>
              <a:t> rather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than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at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home?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advantage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praying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home,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rather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than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synagogue?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5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“All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prayer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should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take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50">
                <a:latin typeface="Verdana"/>
                <a:cs typeface="Verdana"/>
              </a:rPr>
              <a:t>place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in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synagogue.”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85">
                <a:latin typeface="Verdana"/>
                <a:cs typeface="Verdana"/>
              </a:rPr>
              <a:t>this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Explain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</a:pP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alternative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ts val="1150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358240"/>
            <a:ext cx="6657340" cy="9256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24460">
              <a:lnSpc>
                <a:spcPct val="152700"/>
              </a:lnSpc>
              <a:spcBef>
                <a:spcPts val="100"/>
              </a:spcBef>
            </a:pPr>
            <a:r>
              <a:rPr dirty="0" sz="1100" spc="-30">
                <a:latin typeface="Verdana"/>
                <a:cs typeface="Verdana"/>
              </a:rPr>
              <a:t>Deuteronomy)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125">
                <a:latin typeface="Verdana"/>
                <a:cs typeface="Verdana"/>
              </a:rPr>
              <a:t>first</a:t>
            </a:r>
            <a:r>
              <a:rPr dirty="0" sz="1100" spc="3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portion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(from</a:t>
            </a:r>
            <a:r>
              <a:rPr dirty="0" sz="1100" spc="-2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Genesis)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read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0">
                <a:latin typeface="Verdana"/>
                <a:cs typeface="Verdana"/>
              </a:rPr>
              <a:t>in</a:t>
            </a:r>
            <a:r>
              <a:rPr dirty="0" sz="110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synagogue.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Over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year,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the </a:t>
            </a:r>
            <a:r>
              <a:rPr dirty="0" sz="1100">
                <a:latin typeface="Verdana"/>
                <a:cs typeface="Verdana"/>
              </a:rPr>
              <a:t>whole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Torah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read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from</a:t>
            </a:r>
            <a:r>
              <a:rPr dirty="0" sz="1100" spc="-80">
                <a:latin typeface="Verdana"/>
                <a:cs typeface="Verdana"/>
              </a:rPr>
              <a:t> start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finish </a:t>
            </a:r>
            <a:r>
              <a:rPr dirty="0" sz="1100" spc="-60">
                <a:latin typeface="Verdana"/>
                <a:cs typeface="Verdana"/>
              </a:rPr>
              <a:t>in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order.</a:t>
            </a:r>
            <a:endParaRPr sz="1100">
              <a:latin typeface="Verdana"/>
              <a:cs typeface="Verdana"/>
            </a:endParaRPr>
          </a:p>
          <a:p>
            <a:pPr algn="just" marL="12700" marR="69215">
              <a:lnSpc>
                <a:spcPct val="152700"/>
              </a:lnSpc>
              <a:spcBef>
                <a:spcPts val="815"/>
              </a:spcBef>
            </a:pPr>
            <a:r>
              <a:rPr dirty="0" sz="1100" spc="-80">
                <a:latin typeface="Verdana"/>
                <a:cs typeface="Verdana"/>
              </a:rPr>
              <a:t>Study</a:t>
            </a:r>
            <a:r>
              <a:rPr dirty="0" sz="1100" spc="-2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9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Torah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225">
                <a:latin typeface="Verdana"/>
                <a:cs typeface="Verdana"/>
              </a:rPr>
              <a:t>is</a:t>
            </a:r>
            <a:r>
              <a:rPr dirty="0" sz="1100" spc="1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crucial and</a:t>
            </a:r>
            <a:r>
              <a:rPr dirty="0" sz="1100" spc="-1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many </a:t>
            </a:r>
            <a:r>
              <a:rPr dirty="0" sz="1100" spc="-45">
                <a:latin typeface="Verdana"/>
                <a:cs typeface="Verdana"/>
              </a:rPr>
              <a:t>(particularly</a:t>
            </a:r>
            <a:r>
              <a:rPr dirty="0" sz="1100" spc="-1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Orthodox)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Jews </a:t>
            </a:r>
            <a:r>
              <a:rPr dirty="0" sz="1100">
                <a:latin typeface="Verdana"/>
                <a:cs typeface="Verdana"/>
              </a:rPr>
              <a:t>devote</a:t>
            </a:r>
            <a:r>
              <a:rPr dirty="0" sz="1100" spc="-5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their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lives</a:t>
            </a:r>
            <a:r>
              <a:rPr dirty="0" sz="1100" spc="-10">
                <a:latin typeface="Verdana"/>
                <a:cs typeface="Verdana"/>
              </a:rPr>
              <a:t> to</a:t>
            </a:r>
            <a:r>
              <a:rPr dirty="0" sz="1100" spc="-2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this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study. </a:t>
            </a:r>
            <a:r>
              <a:rPr dirty="0" sz="1100" spc="-240">
                <a:latin typeface="Verdana"/>
                <a:cs typeface="Verdana"/>
              </a:rPr>
              <a:t>In</a:t>
            </a:r>
            <a:r>
              <a:rPr dirty="0" sz="1100" spc="140">
                <a:latin typeface="Verdana"/>
                <a:cs typeface="Verdana"/>
              </a:rPr>
              <a:t> </a:t>
            </a:r>
            <a:r>
              <a:rPr dirty="0" sz="1100" spc="-100">
                <a:latin typeface="Verdana"/>
                <a:cs typeface="Verdana"/>
              </a:rPr>
              <a:t>Israel,</a:t>
            </a:r>
            <a:r>
              <a:rPr dirty="0" sz="1100" spc="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up</a:t>
            </a:r>
            <a:r>
              <a:rPr dirty="0" sz="1100" spc="-10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265">
                <a:latin typeface="Verdana"/>
                <a:cs typeface="Verdana"/>
              </a:rPr>
              <a:t>60%</a:t>
            </a:r>
            <a:r>
              <a:rPr dirty="0" sz="1100" spc="1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100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ultra-</a:t>
            </a:r>
            <a:r>
              <a:rPr dirty="0" sz="1100" spc="-20">
                <a:latin typeface="Verdana"/>
                <a:cs typeface="Verdana"/>
              </a:rPr>
              <a:t>Orthodox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Jewish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men</a:t>
            </a:r>
            <a:r>
              <a:rPr dirty="0" sz="1100" spc="-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20">
                <a:latin typeface="Verdana"/>
                <a:cs typeface="Verdana"/>
              </a:rPr>
              <a:t> </a:t>
            </a:r>
            <a:r>
              <a:rPr dirty="0" sz="1100" spc="-100">
                <a:latin typeface="Verdana"/>
                <a:cs typeface="Verdana"/>
              </a:rPr>
              <a:t>in</a:t>
            </a:r>
            <a:r>
              <a:rPr dirty="0" sz="1100" spc="5">
                <a:latin typeface="Verdana"/>
                <a:cs typeface="Verdana"/>
              </a:rPr>
              <a:t> </a:t>
            </a:r>
            <a:r>
              <a:rPr dirty="0" sz="1100" spc="-85">
                <a:latin typeface="Verdana"/>
                <a:cs typeface="Verdana"/>
              </a:rPr>
              <a:t>full-</a:t>
            </a:r>
            <a:r>
              <a:rPr dirty="0" sz="1100" spc="-65">
                <a:latin typeface="Verdana"/>
                <a:cs typeface="Verdana"/>
              </a:rPr>
              <a:t>time,</a:t>
            </a:r>
            <a:r>
              <a:rPr dirty="0" sz="1100" spc="-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state-</a:t>
            </a:r>
            <a:r>
              <a:rPr dirty="0" sz="1100">
                <a:latin typeface="Verdana"/>
                <a:cs typeface="Verdana"/>
              </a:rPr>
              <a:t>financed </a:t>
            </a:r>
            <a:r>
              <a:rPr dirty="0" sz="1100" spc="-70">
                <a:latin typeface="Verdana"/>
                <a:cs typeface="Verdana"/>
              </a:rPr>
              <a:t>study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Torah </a:t>
            </a:r>
            <a:r>
              <a:rPr dirty="0" sz="1100" spc="-20">
                <a:latin typeface="Verdana"/>
                <a:cs typeface="Verdana"/>
              </a:rPr>
              <a:t>instead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working.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-70" b="1">
                <a:latin typeface="Tahoma"/>
                <a:cs typeface="Tahoma"/>
              </a:rPr>
              <a:t>The</a:t>
            </a:r>
            <a:r>
              <a:rPr dirty="0" sz="1100" spc="-15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Nevi’im</a:t>
            </a:r>
            <a:endParaRPr sz="1100">
              <a:latin typeface="Tahoma"/>
              <a:cs typeface="Tahoma"/>
            </a:endParaRPr>
          </a:p>
          <a:p>
            <a:pPr marL="12700" marR="35560">
              <a:lnSpc>
                <a:spcPct val="152700"/>
              </a:lnSpc>
              <a:spcBef>
                <a:spcPts val="830"/>
              </a:spcBef>
            </a:pPr>
            <a:r>
              <a:rPr dirty="0" sz="1100" spc="-60">
                <a:latin typeface="Verdana"/>
                <a:cs typeface="Verdana"/>
              </a:rPr>
              <a:t>These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books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prophets;</a:t>
            </a:r>
            <a:r>
              <a:rPr dirty="0" sz="1100" spc="-55">
                <a:latin typeface="Verdana"/>
                <a:cs typeface="Verdana"/>
              </a:rPr>
              <a:t> their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stories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their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teachings.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Prophets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people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chosen </a:t>
            </a:r>
            <a:r>
              <a:rPr dirty="0" sz="1100">
                <a:latin typeface="Verdana"/>
                <a:cs typeface="Verdana"/>
              </a:rPr>
              <a:t>by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G-</a:t>
            </a:r>
            <a:r>
              <a:rPr dirty="0" sz="1100" spc="65">
                <a:latin typeface="Verdana"/>
                <a:cs typeface="Verdana"/>
              </a:rPr>
              <a:t>d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guide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humanity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make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pronouncements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for</a:t>
            </a:r>
            <a:r>
              <a:rPr dirty="0" sz="1100" spc="-25">
                <a:latin typeface="Verdana"/>
                <a:cs typeface="Verdana"/>
              </a:rPr>
              <a:t> G-</a:t>
            </a:r>
            <a:r>
              <a:rPr dirty="0" sz="1100" spc="-70">
                <a:latin typeface="Verdana"/>
                <a:cs typeface="Verdana"/>
              </a:rPr>
              <a:t>d;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often</a:t>
            </a:r>
            <a:r>
              <a:rPr dirty="0" sz="1100" spc="-45">
                <a:latin typeface="Verdana"/>
                <a:cs typeface="Verdana"/>
              </a:rPr>
              <a:t> warnings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about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behaviour. </a:t>
            </a:r>
            <a:r>
              <a:rPr dirty="0" sz="1100" spc="-65">
                <a:latin typeface="Verdana"/>
                <a:cs typeface="Verdana"/>
              </a:rPr>
              <a:t>They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provide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historical </a:t>
            </a:r>
            <a:r>
              <a:rPr dirty="0" sz="1100" spc="-40">
                <a:latin typeface="Verdana"/>
                <a:cs typeface="Verdana"/>
              </a:rPr>
              <a:t>narrative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early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Judaism,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as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well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as</a:t>
            </a:r>
            <a:r>
              <a:rPr dirty="0" sz="1100" spc="-55">
                <a:latin typeface="Verdana"/>
                <a:cs typeface="Verdana"/>
              </a:rPr>
              <a:t> religious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interpretations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those </a:t>
            </a:r>
            <a:r>
              <a:rPr dirty="0" sz="1100" spc="-35">
                <a:latin typeface="Verdana"/>
                <a:cs typeface="Verdana"/>
              </a:rPr>
              <a:t>events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revelations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from </a:t>
            </a:r>
            <a:r>
              <a:rPr dirty="0" sz="1100" spc="-20">
                <a:latin typeface="Verdana"/>
                <a:cs typeface="Verdana"/>
              </a:rPr>
              <a:t>G-d.</a:t>
            </a:r>
            <a:r>
              <a:rPr dirty="0" sz="1100" spc="-65">
                <a:latin typeface="Verdana"/>
                <a:cs typeface="Verdana"/>
              </a:rPr>
              <a:t> They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also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0">
                <a:latin typeface="Verdana"/>
                <a:cs typeface="Verdana"/>
              </a:rPr>
              <a:t>try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show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character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G-</a:t>
            </a:r>
            <a:r>
              <a:rPr dirty="0" sz="1100" spc="65">
                <a:latin typeface="Verdana"/>
                <a:cs typeface="Verdana"/>
              </a:rPr>
              <a:t>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through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these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events.</a:t>
            </a:r>
            <a:endParaRPr sz="1100">
              <a:latin typeface="Verdana"/>
              <a:cs typeface="Verdana"/>
            </a:endParaRPr>
          </a:p>
          <a:p>
            <a:pPr marL="12700" marR="74295">
              <a:lnSpc>
                <a:spcPct val="152700"/>
              </a:lnSpc>
              <a:spcBef>
                <a:spcPts val="830"/>
              </a:spcBef>
            </a:pPr>
            <a:r>
              <a:rPr dirty="0" sz="1100" spc="-40">
                <a:latin typeface="Verdana"/>
                <a:cs typeface="Verdana"/>
              </a:rPr>
              <a:t>Some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people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see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prophets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as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‘G-d’s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spokesmen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on</a:t>
            </a:r>
            <a:r>
              <a:rPr dirty="0" sz="1100" spc="-60">
                <a:latin typeface="Verdana"/>
                <a:cs typeface="Verdana"/>
              </a:rPr>
              <a:t> Earth’;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way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show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that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their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main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role </a:t>
            </a:r>
            <a:r>
              <a:rPr dirty="0" sz="1100" spc="-25">
                <a:latin typeface="Verdana"/>
                <a:cs typeface="Verdana"/>
              </a:rPr>
              <a:t>was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obey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G-</a:t>
            </a:r>
            <a:r>
              <a:rPr dirty="0" sz="1100" spc="65">
                <a:latin typeface="Verdana"/>
                <a:cs typeface="Verdana"/>
              </a:rPr>
              <a:t>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deliver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G-d’s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message.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This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was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not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always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their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preference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though.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They </a:t>
            </a:r>
            <a:r>
              <a:rPr dirty="0" sz="1100" spc="-80">
                <a:latin typeface="Verdana"/>
                <a:cs typeface="Verdana"/>
              </a:rPr>
              <a:t>story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Jonah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example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that,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tried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avoid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doing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G-</a:t>
            </a:r>
            <a:r>
              <a:rPr dirty="0" sz="1100" spc="65">
                <a:latin typeface="Verdana"/>
                <a:cs typeface="Verdana"/>
              </a:rPr>
              <a:t>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wanted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him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to,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got </a:t>
            </a:r>
            <a:r>
              <a:rPr dirty="0" sz="1100" spc="-10">
                <a:latin typeface="Verdana"/>
                <a:cs typeface="Verdana"/>
              </a:rPr>
              <a:t>swallowed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by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whale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finally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do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as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was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told.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-70" b="1">
                <a:latin typeface="Tahoma"/>
                <a:cs typeface="Tahoma"/>
              </a:rPr>
              <a:t>The</a:t>
            </a:r>
            <a:r>
              <a:rPr dirty="0" sz="1100" spc="-15" b="1">
                <a:latin typeface="Tahoma"/>
                <a:cs typeface="Tahoma"/>
              </a:rPr>
              <a:t> </a:t>
            </a:r>
            <a:r>
              <a:rPr dirty="0" sz="1100" spc="-10" b="1">
                <a:latin typeface="Tahoma"/>
                <a:cs typeface="Tahoma"/>
              </a:rPr>
              <a:t>Ketuvim</a:t>
            </a:r>
            <a:endParaRPr sz="1100">
              <a:latin typeface="Tahoma"/>
              <a:cs typeface="Tahoma"/>
            </a:endParaRPr>
          </a:p>
          <a:p>
            <a:pPr marL="12700" marR="360680">
              <a:lnSpc>
                <a:spcPct val="151800"/>
              </a:lnSpc>
              <a:spcBef>
                <a:spcPts val="830"/>
              </a:spcBef>
            </a:pPr>
            <a:r>
              <a:rPr dirty="0" sz="1100" spc="-60">
                <a:latin typeface="Verdana"/>
                <a:cs typeface="Verdana"/>
              </a:rPr>
              <a:t>These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range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literature,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from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books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poetry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(e.g.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Psalms) </a:t>
            </a:r>
            <a:r>
              <a:rPr dirty="0" sz="1100">
                <a:latin typeface="Verdana"/>
                <a:cs typeface="Verdana"/>
              </a:rPr>
              <a:t>to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books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historical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stories </a:t>
            </a:r>
            <a:r>
              <a:rPr dirty="0" sz="1100" spc="-55">
                <a:latin typeface="Verdana"/>
                <a:cs typeface="Verdana"/>
              </a:rPr>
              <a:t>(.e.g.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Daniel),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books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philosophical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debate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(e.g.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Job).</a:t>
            </a:r>
            <a:endParaRPr sz="1100">
              <a:latin typeface="Verdana"/>
              <a:cs typeface="Verdana"/>
            </a:endParaRPr>
          </a:p>
          <a:p>
            <a:pPr marL="12700" marR="120650">
              <a:lnSpc>
                <a:spcPct val="152700"/>
              </a:lnSpc>
              <a:spcBef>
                <a:spcPts val="830"/>
              </a:spcBef>
            </a:pPr>
            <a:r>
              <a:rPr dirty="0" sz="1100" spc="-50">
                <a:latin typeface="Verdana"/>
                <a:cs typeface="Verdana"/>
              </a:rPr>
              <a:t>Ketuvim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means </a:t>
            </a:r>
            <a:r>
              <a:rPr dirty="0" sz="1100" spc="-50">
                <a:latin typeface="Verdana"/>
                <a:cs typeface="Verdana"/>
              </a:rPr>
              <a:t>‘writings’,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30">
                <a:latin typeface="Verdana"/>
                <a:cs typeface="Verdana"/>
              </a:rPr>
              <a:t> they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collection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unconnected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books. </a:t>
            </a:r>
            <a:r>
              <a:rPr dirty="0" sz="1100" spc="-30">
                <a:latin typeface="Verdana"/>
                <a:cs typeface="Verdana"/>
              </a:rPr>
              <a:t>However,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there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25">
                <a:latin typeface="Verdana"/>
                <a:cs typeface="Verdana"/>
              </a:rPr>
              <a:t> an </a:t>
            </a:r>
            <a:r>
              <a:rPr dirty="0" sz="1100" spc="-35">
                <a:latin typeface="Verdana"/>
                <a:cs typeface="Verdana"/>
              </a:rPr>
              <a:t>underlying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theme.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Every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book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demonstrates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commitment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to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G-</a:t>
            </a:r>
            <a:r>
              <a:rPr dirty="0" sz="1100" spc="65">
                <a:latin typeface="Verdana"/>
                <a:cs typeface="Verdana"/>
              </a:rPr>
              <a:t>d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which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has </a:t>
            </a:r>
            <a:r>
              <a:rPr dirty="0" sz="1100">
                <a:latin typeface="Verdana"/>
                <a:cs typeface="Verdana"/>
              </a:rPr>
              <a:t>been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forged </a:t>
            </a:r>
            <a:r>
              <a:rPr dirty="0" sz="1100" spc="-35">
                <a:latin typeface="Verdana"/>
                <a:cs typeface="Verdana"/>
              </a:rPr>
              <a:t>through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difficulty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hard</a:t>
            </a:r>
            <a:r>
              <a:rPr dirty="0" sz="1100" spc="-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work.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45">
                <a:latin typeface="Verdana"/>
                <a:cs typeface="Verdana"/>
              </a:rPr>
              <a:t>Five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books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from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Ketuvim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also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known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as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Megillot,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used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specific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festivals.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These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40">
                <a:latin typeface="Verdana"/>
                <a:cs typeface="Verdana"/>
              </a:rPr>
              <a:t> Song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Songs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(Pesach).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Ruth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(Shavuot),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Lamentations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85">
                <a:latin typeface="Verdana"/>
                <a:cs typeface="Verdana"/>
              </a:rPr>
              <a:t>(Tishah</a:t>
            </a:r>
            <a:r>
              <a:rPr dirty="0" sz="1100" spc="-45">
                <a:latin typeface="Verdana"/>
                <a:cs typeface="Verdana"/>
              </a:rPr>
              <a:t> B’Av), </a:t>
            </a:r>
            <a:r>
              <a:rPr dirty="0" sz="1100" spc="-35">
                <a:latin typeface="Verdana"/>
                <a:cs typeface="Verdana"/>
              </a:rPr>
              <a:t>Ecclesiastes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90">
                <a:latin typeface="Verdana"/>
                <a:cs typeface="Verdana"/>
              </a:rPr>
              <a:t>(Sukkot),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and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1100" spc="-80">
                <a:latin typeface="Verdana"/>
                <a:cs typeface="Verdana"/>
              </a:rPr>
              <a:t>Esther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(Purim).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belief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that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Judaism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‘way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life’.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Tenakh?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105">
                <a:latin typeface="Verdana"/>
                <a:cs typeface="Verdana"/>
              </a:rPr>
              <a:t>its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parts?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1790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About</a:t>
            </a:r>
            <a:r>
              <a:rPr dirty="0" sz="4800" spc="-100"/>
              <a:t> </a:t>
            </a:r>
            <a:r>
              <a:rPr dirty="0" sz="4800"/>
              <a:t>Shabbat</a:t>
            </a:r>
            <a:r>
              <a:rPr dirty="0" sz="4800" spc="-100"/>
              <a:t> </a:t>
            </a:r>
            <a:r>
              <a:rPr dirty="0" sz="4800"/>
              <a:t>–</a:t>
            </a:r>
            <a:r>
              <a:rPr dirty="0" sz="4800" spc="-90"/>
              <a:t> </a:t>
            </a:r>
            <a:r>
              <a:rPr dirty="0" sz="4800" spc="-10"/>
              <a:t>Friday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566417"/>
            <a:ext cx="6656070" cy="8000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0" b="1">
                <a:latin typeface="Tahoma"/>
                <a:cs typeface="Tahoma"/>
              </a:rPr>
              <a:t>Exodus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105" b="1">
                <a:latin typeface="Tahoma"/>
                <a:cs typeface="Tahoma"/>
              </a:rPr>
              <a:t>31: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-75" b="1">
                <a:latin typeface="Tahoma"/>
                <a:cs typeface="Tahoma"/>
              </a:rPr>
              <a:t>16-</a:t>
            </a:r>
            <a:r>
              <a:rPr dirty="0" sz="1200" spc="-25" b="1">
                <a:latin typeface="Tahoma"/>
                <a:cs typeface="Tahoma"/>
              </a:rPr>
              <a:t>17</a:t>
            </a:r>
            <a:endParaRPr sz="1200">
              <a:latin typeface="Tahoma"/>
              <a:cs typeface="Tahoma"/>
            </a:endParaRPr>
          </a:p>
          <a:p>
            <a:pPr marL="12700" marR="2783840">
              <a:lnSpc>
                <a:spcPct val="117500"/>
              </a:lnSpc>
              <a:spcBef>
                <a:spcPts val="790"/>
              </a:spcBef>
            </a:pPr>
            <a:r>
              <a:rPr dirty="0" sz="1200">
                <a:latin typeface="Verdana"/>
                <a:cs typeface="Verdana"/>
              </a:rPr>
              <a:t>“And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children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Israel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shall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Sabbath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observe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Sabbath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throughout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generations,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perpetual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covenant.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sign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between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Me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Children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Israel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forever,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six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5">
                <a:latin typeface="Verdana"/>
                <a:cs typeface="Verdana"/>
              </a:rPr>
              <a:t>Lord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made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Heaven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Earth,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seventh </a:t>
            </a:r>
            <a:r>
              <a:rPr dirty="0" sz="1200" spc="-55">
                <a:latin typeface="Verdana"/>
                <a:cs typeface="Verdana"/>
              </a:rPr>
              <a:t>say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ceased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work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rested.”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200" spc="-35" b="1">
                <a:latin typeface="Tahoma"/>
                <a:cs typeface="Tahoma"/>
              </a:rPr>
              <a:t>Deuteronomy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20:8</a:t>
            </a:r>
            <a:endParaRPr sz="1200">
              <a:latin typeface="Tahoma"/>
              <a:cs typeface="Tahoma"/>
            </a:endParaRPr>
          </a:p>
          <a:p>
            <a:pPr marL="12700" marR="2956560">
              <a:lnSpc>
                <a:spcPct val="117500"/>
              </a:lnSpc>
              <a:spcBef>
                <a:spcPts val="805"/>
              </a:spcBef>
            </a:pPr>
            <a:r>
              <a:rPr dirty="0" sz="1200" spc="-10">
                <a:latin typeface="Verdana"/>
                <a:cs typeface="Verdana"/>
              </a:rPr>
              <a:t>“Remember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Sabbath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holy…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for </a:t>
            </a:r>
            <a:r>
              <a:rPr dirty="0" sz="1200" spc="-130">
                <a:latin typeface="Verdana"/>
                <a:cs typeface="Verdana"/>
              </a:rPr>
              <a:t>six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Lord </a:t>
            </a:r>
            <a:r>
              <a:rPr dirty="0" sz="1200">
                <a:latin typeface="Verdana"/>
                <a:cs typeface="Verdana"/>
              </a:rPr>
              <a:t>made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Heaven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Earth,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40">
                <a:latin typeface="Verdana"/>
                <a:cs typeface="Verdana"/>
              </a:rPr>
              <a:t>rested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seventh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day.”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200" spc="-40" b="1">
                <a:latin typeface="Tahoma"/>
                <a:cs typeface="Tahoma"/>
              </a:rPr>
              <a:t>Exodus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5" b="1">
                <a:latin typeface="Tahoma"/>
                <a:cs typeface="Tahoma"/>
              </a:rPr>
              <a:t>20: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60" b="1">
                <a:latin typeface="Tahoma"/>
                <a:cs typeface="Tahoma"/>
              </a:rPr>
              <a:t>9-</a:t>
            </a:r>
            <a:r>
              <a:rPr dirty="0" sz="1200" spc="-25" b="1">
                <a:latin typeface="Tahoma"/>
                <a:cs typeface="Tahoma"/>
              </a:rPr>
              <a:t>10</a:t>
            </a:r>
            <a:endParaRPr sz="1200">
              <a:latin typeface="Tahoma"/>
              <a:cs typeface="Tahoma"/>
            </a:endParaRPr>
          </a:p>
          <a:p>
            <a:pPr marL="12700" marR="194310">
              <a:lnSpc>
                <a:spcPct val="117500"/>
              </a:lnSpc>
              <a:spcBef>
                <a:spcPts val="800"/>
              </a:spcBef>
            </a:pPr>
            <a:r>
              <a:rPr dirty="0" sz="1200" spc="-105">
                <a:latin typeface="Verdana"/>
                <a:cs typeface="Verdana"/>
              </a:rPr>
              <a:t>“Six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shall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labour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your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work;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seventh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day,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10">
                <a:latin typeface="Verdana"/>
                <a:cs typeface="Verdana"/>
              </a:rPr>
              <a:t>Sabbath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honour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Lord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your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0">
                <a:latin typeface="Verdana"/>
                <a:cs typeface="Verdana"/>
              </a:rPr>
              <a:t>d,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you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shall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work,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neither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you,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nor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your </a:t>
            </a:r>
            <a:r>
              <a:rPr dirty="0" sz="1200" spc="-70">
                <a:latin typeface="Verdana"/>
                <a:cs typeface="Verdana"/>
              </a:rPr>
              <a:t>son,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nor </a:t>
            </a:r>
            <a:r>
              <a:rPr dirty="0" sz="1200" spc="-60">
                <a:latin typeface="Verdana"/>
                <a:cs typeface="Verdana"/>
              </a:rPr>
              <a:t>your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daughter,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nor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our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male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female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servant,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nor your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cattle,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nor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stranger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your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gates.”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200" spc="-10" b="1">
                <a:latin typeface="Tahoma"/>
                <a:cs typeface="Tahoma"/>
              </a:rPr>
              <a:t>About</a:t>
            </a:r>
            <a:r>
              <a:rPr dirty="0" sz="1200" spc="-4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Shabbat</a:t>
            </a:r>
            <a:endParaRPr sz="1200">
              <a:latin typeface="Tahoma"/>
              <a:cs typeface="Tahoma"/>
            </a:endParaRPr>
          </a:p>
          <a:p>
            <a:pPr marL="12700" marR="133985">
              <a:lnSpc>
                <a:spcPct val="117500"/>
              </a:lnSpc>
              <a:spcBef>
                <a:spcPts val="790"/>
              </a:spcBef>
            </a:pP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rest,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beginning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sundown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Friday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ending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95">
                <a:latin typeface="Verdana"/>
                <a:cs typeface="Verdana"/>
              </a:rPr>
              <a:t>starts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out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Saturday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evening.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40">
                <a:latin typeface="Verdana"/>
                <a:cs typeface="Verdana"/>
              </a:rPr>
              <a:t> they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>
                <a:latin typeface="Verdana"/>
                <a:cs typeface="Verdana"/>
              </a:rPr>
              <a:t>commandment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Covenant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reminds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created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world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they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copying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endParaRPr sz="1200">
              <a:latin typeface="Verdana"/>
              <a:cs typeface="Verdana"/>
            </a:endParaRPr>
          </a:p>
          <a:p>
            <a:pPr marL="12700" marR="4030979">
              <a:lnSpc>
                <a:spcPct val="117500"/>
              </a:lnSpc>
            </a:pP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example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resting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from </a:t>
            </a:r>
            <a:r>
              <a:rPr dirty="0" sz="1200" spc="-35">
                <a:latin typeface="Verdana"/>
                <a:cs typeface="Verdana"/>
              </a:rPr>
              <a:t>important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work.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only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ritual mentioned</a:t>
            </a:r>
            <a:r>
              <a:rPr dirty="0" sz="1200" spc="-70">
                <a:latin typeface="Verdana"/>
                <a:cs typeface="Verdana"/>
              </a:rPr>
              <a:t> 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Commandments: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200" spc="-20">
                <a:latin typeface="Verdana"/>
                <a:cs typeface="Verdana"/>
              </a:rPr>
              <a:t>Remember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Sabbath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endParaRPr sz="1200">
              <a:latin typeface="Verdana"/>
              <a:cs typeface="Verdana"/>
            </a:endParaRPr>
          </a:p>
          <a:p>
            <a:pPr marL="12700" marR="4137025">
              <a:lnSpc>
                <a:spcPct val="117500"/>
              </a:lnSpc>
            </a:pP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holy. </a:t>
            </a:r>
            <a:r>
              <a:rPr dirty="0" sz="1200" spc="-60">
                <a:latin typeface="Verdana"/>
                <a:cs typeface="Verdana"/>
              </a:rPr>
              <a:t>Families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passed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traditions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laws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children.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200" spc="-45" b="1">
                <a:latin typeface="Tahoma"/>
                <a:cs typeface="Tahoma"/>
              </a:rPr>
              <a:t>Not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60" b="1">
                <a:latin typeface="Tahoma"/>
                <a:cs typeface="Tahoma"/>
              </a:rPr>
              <a:t>working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on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Shabbat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Talmud forbids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39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areas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work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Shabbat.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think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‘work’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can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</a:pPr>
            <a:r>
              <a:rPr dirty="0" sz="1200">
                <a:latin typeface="Verdana"/>
                <a:cs typeface="Verdana"/>
              </a:rPr>
              <a:t>mean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anything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you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‘work’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only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actually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covers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80" b="1" i="1">
                <a:latin typeface="Verdana"/>
                <a:cs typeface="Verdana"/>
              </a:rPr>
              <a:t>melachah</a:t>
            </a:r>
            <a:r>
              <a:rPr dirty="0" sz="1200" spc="-30" b="1" i="1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tasks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(creative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tasks,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 </a:t>
            </a:r>
            <a:r>
              <a:rPr dirty="0" sz="1200" spc="-20">
                <a:latin typeface="Verdana"/>
                <a:cs typeface="Verdana"/>
              </a:rPr>
              <a:t>ones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exercise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control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over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person’s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environment).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only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used</a:t>
            </a:r>
            <a:r>
              <a:rPr dirty="0" sz="1200" spc="-70">
                <a:latin typeface="Verdana"/>
                <a:cs typeface="Verdana"/>
              </a:rPr>
              <a:t> in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Torah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terms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building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Tabernacle,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rabbis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worked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categories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2300" y="1676145"/>
            <a:ext cx="2692400" cy="2692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8157" y="6854133"/>
            <a:ext cx="3622743" cy="1425146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414020"/>
            <a:ext cx="6641465" cy="943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860">
              <a:lnSpc>
                <a:spcPct val="1175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forbidden</a:t>
            </a:r>
            <a:r>
              <a:rPr dirty="0" sz="1200" spc="-60">
                <a:latin typeface="Verdana"/>
                <a:cs typeface="Verdana"/>
              </a:rPr>
              <a:t> work </a:t>
            </a:r>
            <a:r>
              <a:rPr dirty="0" sz="1200" spc="-55">
                <a:latin typeface="Verdana"/>
                <a:cs typeface="Verdana"/>
              </a:rPr>
              <a:t>from </a:t>
            </a:r>
            <a:r>
              <a:rPr dirty="0" sz="1200" spc="-10">
                <a:latin typeface="Verdana"/>
                <a:cs typeface="Verdana"/>
              </a:rPr>
              <a:t>what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needed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build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Tabernacle.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However,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principle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pikuach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nefesh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save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life)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overrides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rules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work.</a:t>
            </a:r>
            <a:endParaRPr sz="1200">
              <a:latin typeface="Verdana"/>
              <a:cs typeface="Verdana"/>
            </a:endParaRPr>
          </a:p>
          <a:p>
            <a:pPr marL="3004820">
              <a:lnSpc>
                <a:spcPct val="100000"/>
              </a:lnSpc>
              <a:spcBef>
                <a:spcPts val="1055"/>
              </a:spcBef>
            </a:pPr>
            <a:r>
              <a:rPr dirty="0" sz="1200" spc="-35" b="1">
                <a:latin typeface="Tahoma"/>
                <a:cs typeface="Tahoma"/>
              </a:rPr>
              <a:t>Getting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ready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85" b="1">
                <a:latin typeface="Tahoma"/>
                <a:cs typeface="Tahoma"/>
              </a:rPr>
              <a:t>for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Shabbat</a:t>
            </a:r>
            <a:endParaRPr sz="1200">
              <a:latin typeface="Tahoma"/>
              <a:cs typeface="Tahoma"/>
            </a:endParaRPr>
          </a:p>
          <a:p>
            <a:pPr marL="3004820" marR="5080">
              <a:lnSpc>
                <a:spcPct val="117500"/>
              </a:lnSpc>
              <a:spcBef>
                <a:spcPts val="795"/>
              </a:spcBef>
            </a:pP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sacred</a:t>
            </a:r>
            <a:r>
              <a:rPr dirty="0" sz="1200" spc="-55">
                <a:latin typeface="Verdana"/>
                <a:cs typeface="Verdana"/>
              </a:rPr>
              <a:t> time,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cannot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just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straight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hassle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work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into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80">
                <a:latin typeface="Verdana"/>
                <a:cs typeface="Verdana"/>
              </a:rPr>
              <a:t> peace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Shabbat.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Most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shop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meals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Friday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morning;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meals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taken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light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evening </a:t>
            </a:r>
            <a:r>
              <a:rPr dirty="0" sz="1200">
                <a:latin typeface="Verdana"/>
                <a:cs typeface="Verdana"/>
              </a:rPr>
              <a:t>meal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taste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even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better.</a:t>
            </a:r>
            <a:endParaRPr sz="1200">
              <a:latin typeface="Verdana"/>
              <a:cs typeface="Verdana"/>
            </a:endParaRPr>
          </a:p>
          <a:p>
            <a:pPr marL="3004820" marR="100965">
              <a:lnSpc>
                <a:spcPct val="117600"/>
              </a:lnSpc>
              <a:spcBef>
                <a:spcPts val="800"/>
              </a:spcBef>
            </a:pPr>
            <a:r>
              <a:rPr dirty="0" sz="1200" spc="-30">
                <a:latin typeface="Verdana"/>
                <a:cs typeface="Verdana"/>
              </a:rPr>
              <a:t>Additionally,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prepare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 </a:t>
            </a:r>
            <a:r>
              <a:rPr dirty="0" sz="1200" spc="-10">
                <a:latin typeface="Verdana"/>
                <a:cs typeface="Verdana"/>
              </a:rPr>
              <a:t>Shabbat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avoid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breaking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rules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around </a:t>
            </a:r>
            <a:r>
              <a:rPr dirty="0" sz="1200" spc="-75">
                <a:latin typeface="Verdana"/>
                <a:cs typeface="Verdana"/>
              </a:rPr>
              <a:t>work. </a:t>
            </a: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things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prepared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put </a:t>
            </a:r>
            <a:r>
              <a:rPr dirty="0" sz="1200" spc="-45">
                <a:latin typeface="Verdana"/>
                <a:cs typeface="Verdana"/>
              </a:rPr>
              <a:t>into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ahead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Shabbat.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For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example,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any </a:t>
            </a:r>
            <a:r>
              <a:rPr dirty="0" sz="1200">
                <a:latin typeface="Verdana"/>
                <a:cs typeface="Verdana"/>
              </a:rPr>
              <a:t>food</a:t>
            </a:r>
            <a:r>
              <a:rPr dirty="0" sz="1200" spc="-45">
                <a:latin typeface="Verdana"/>
                <a:cs typeface="Verdana"/>
              </a:rPr>
              <a:t> has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already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prepared.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20" b="1">
                <a:latin typeface="Tahoma"/>
                <a:cs typeface="Tahoma"/>
              </a:rPr>
              <a:t>Shabbat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begins</a:t>
            </a:r>
            <a:endParaRPr sz="1200">
              <a:latin typeface="Tahoma"/>
              <a:cs typeface="Tahoma"/>
            </a:endParaRPr>
          </a:p>
          <a:p>
            <a:pPr marL="12700" marR="43815">
              <a:lnSpc>
                <a:spcPct val="117500"/>
              </a:lnSpc>
              <a:spcBef>
                <a:spcPts val="795"/>
              </a:spcBef>
            </a:pPr>
            <a:r>
              <a:rPr dirty="0" sz="1200">
                <a:latin typeface="Verdana"/>
                <a:cs typeface="Verdana"/>
              </a:rPr>
              <a:t>No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later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18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minutes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sunset,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begins,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woman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0">
                <a:latin typeface="Verdana"/>
                <a:cs typeface="Verdana"/>
              </a:rPr>
              <a:t>house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lights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candles,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passes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hands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over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eyes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recites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blessing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welcome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Shabbat.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The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candles</a:t>
            </a:r>
            <a:r>
              <a:rPr dirty="0" sz="1200" spc="-45">
                <a:latin typeface="Verdana"/>
                <a:cs typeface="Verdana"/>
              </a:rPr>
              <a:t> represent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sakhor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(to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remember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Shabbat)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50">
                <a:latin typeface="Verdana"/>
                <a:cs typeface="Verdana"/>
              </a:rPr>
              <a:t>shamor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observe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Shabbat),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come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versions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Ten </a:t>
            </a:r>
            <a:r>
              <a:rPr dirty="0" sz="1200" spc="-10">
                <a:latin typeface="Verdana"/>
                <a:cs typeface="Verdana"/>
              </a:rPr>
              <a:t>Commandments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Torah,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describe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Shabbat.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Whilst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happen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set </a:t>
            </a:r>
            <a:r>
              <a:rPr dirty="0" sz="1200" spc="-55">
                <a:latin typeface="Verdana"/>
                <a:cs typeface="Verdana"/>
              </a:rPr>
              <a:t>time,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(18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minutes)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begins,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those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communities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living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country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where 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starts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0">
                <a:latin typeface="Verdana"/>
                <a:cs typeface="Verdana"/>
              </a:rPr>
              <a:t> only</a:t>
            </a:r>
            <a:r>
              <a:rPr dirty="0" sz="1200" spc="-55">
                <a:latin typeface="Verdana"/>
                <a:cs typeface="Verdana"/>
              </a:rPr>
              <a:t> visible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very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late,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might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earlier.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happen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before Shabbat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begins,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it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forbidden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fire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Sabbath.</a:t>
            </a:r>
            <a:endParaRPr sz="1200">
              <a:latin typeface="Verdana"/>
              <a:cs typeface="Verdana"/>
            </a:endParaRPr>
          </a:p>
          <a:p>
            <a:pPr marL="12700" marR="36195">
              <a:lnSpc>
                <a:spcPct val="1175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45">
                <a:latin typeface="Verdana"/>
                <a:cs typeface="Verdana"/>
              </a:rPr>
              <a:t>family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attend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day’s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evening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service.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45">
                <a:latin typeface="Verdana"/>
                <a:cs typeface="Verdana"/>
              </a:rPr>
              <a:t>Masorti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families,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just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attend.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prayers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parts: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Kabbalat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 </a:t>
            </a:r>
            <a:r>
              <a:rPr dirty="0" sz="1200" spc="-130">
                <a:latin typeface="Verdana"/>
                <a:cs typeface="Verdana"/>
              </a:rPr>
              <a:t>(six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chapters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Psalms)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Maariv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prayers.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During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second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section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Amidah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reduced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just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seven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blessings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omitting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middle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twelve</a:t>
            </a:r>
            <a:r>
              <a:rPr dirty="0" sz="1200" spc="-50">
                <a:latin typeface="Verdana"/>
                <a:cs typeface="Verdana"/>
              </a:rPr>
              <a:t> (the petitions)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20">
                <a:latin typeface="Verdana"/>
                <a:cs typeface="Verdana"/>
              </a:rPr>
              <a:t>reflect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belief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provided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Shabbat.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Instead,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paragraphs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inserted, </a:t>
            </a:r>
            <a:r>
              <a:rPr dirty="0" sz="1200" spc="-25">
                <a:latin typeface="Verdana"/>
                <a:cs typeface="Verdana"/>
              </a:rPr>
              <a:t>reflecting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themes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Shabbat.</a:t>
            </a:r>
            <a:endParaRPr sz="1200">
              <a:latin typeface="Verdana"/>
              <a:cs typeface="Verdana"/>
            </a:endParaRPr>
          </a:p>
          <a:p>
            <a:pPr marL="12700" marR="1694180">
              <a:lnSpc>
                <a:spcPct val="117500"/>
              </a:lnSpc>
              <a:spcBef>
                <a:spcPts val="80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family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return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enjoy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leisurely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mean.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Before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meal,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man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house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blesses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children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recites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Kiddush </a:t>
            </a:r>
            <a:r>
              <a:rPr dirty="0" sz="1200" spc="-20">
                <a:latin typeface="Verdana"/>
                <a:cs typeface="Verdana"/>
              </a:rPr>
              <a:t>(a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declaration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holy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over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wine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35">
                <a:latin typeface="Verdana"/>
                <a:cs typeface="Verdana"/>
              </a:rPr>
              <a:t>sanctify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Shabbat).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followed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blessing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over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loaves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>
                <a:latin typeface="Verdana"/>
                <a:cs typeface="Verdana"/>
              </a:rPr>
              <a:t>challah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bread.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During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meal,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special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songs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sung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reflect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themes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Shabbat.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After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meal,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another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blessing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said, </a:t>
            </a:r>
            <a:r>
              <a:rPr dirty="0" sz="1200">
                <a:latin typeface="Verdana"/>
                <a:cs typeface="Verdana"/>
              </a:rPr>
              <a:t>called</a:t>
            </a:r>
            <a:r>
              <a:rPr dirty="0" sz="1200" spc="-60">
                <a:latin typeface="Verdana"/>
                <a:cs typeface="Verdana"/>
              </a:rPr>
              <a:t> birkat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ha-</a:t>
            </a:r>
            <a:r>
              <a:rPr dirty="0" sz="1200" spc="-35">
                <a:latin typeface="Verdana"/>
                <a:cs typeface="Verdana"/>
              </a:rPr>
              <a:t>mazon.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meal,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blessing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especially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enjoyed.</a:t>
            </a:r>
            <a:endParaRPr sz="1200">
              <a:latin typeface="Verdana"/>
              <a:cs typeface="Verdana"/>
            </a:endParaRPr>
          </a:p>
          <a:p>
            <a:pPr marL="12700" marR="1656714">
              <a:lnSpc>
                <a:spcPct val="117500"/>
              </a:lnSpc>
              <a:spcBef>
                <a:spcPts val="79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rest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evening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free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chat,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choose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50">
                <a:latin typeface="Verdana"/>
                <a:cs typeface="Verdana"/>
              </a:rPr>
              <a:t>talk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65">
                <a:latin typeface="Verdana"/>
                <a:cs typeface="Verdana"/>
              </a:rPr>
              <a:t> their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religion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Torah.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55">
                <a:latin typeface="Verdana"/>
                <a:cs typeface="Verdana"/>
              </a:rPr>
              <a:t> families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can </a:t>
            </a:r>
            <a:r>
              <a:rPr dirty="0" sz="1200" spc="-50">
                <a:latin typeface="Verdana"/>
                <a:cs typeface="Verdana"/>
              </a:rPr>
              <a:t>share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religion.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745" y="1141751"/>
            <a:ext cx="2838289" cy="2470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1009" y="7416520"/>
            <a:ext cx="1555749" cy="21463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23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42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41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30">
                <a:latin typeface="Verdana"/>
                <a:cs typeface="Verdana"/>
              </a:rPr>
              <a:t>Look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quotes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from </a:t>
            </a:r>
            <a:r>
              <a:rPr dirty="0" sz="1100" spc="-60">
                <a:latin typeface="Verdana"/>
                <a:cs typeface="Verdana"/>
              </a:rPr>
              <a:t>Exodus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Deuteronomy.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Why </a:t>
            </a:r>
            <a:r>
              <a:rPr dirty="0" sz="1100" spc="60">
                <a:latin typeface="Verdana"/>
                <a:cs typeface="Verdana"/>
              </a:rPr>
              <a:t>do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Jews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observe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Shabbat?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Shabbat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remember?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85">
                <a:latin typeface="Verdana"/>
                <a:cs typeface="Verdana"/>
              </a:rPr>
              <a:t>sort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‘work’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forbidden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on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Shabbat?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how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Jewish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families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prepare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for </a:t>
            </a:r>
            <a:r>
              <a:rPr dirty="0" sz="1100" spc="-10">
                <a:latin typeface="Verdana"/>
                <a:cs typeface="Verdana"/>
              </a:rPr>
              <a:t>Shabbat.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5"/>
              <a:tabLst>
                <a:tab pos="469900" algn="l"/>
              </a:tabLst>
            </a:pPr>
            <a:r>
              <a:rPr dirty="0" sz="1100" spc="-10">
                <a:latin typeface="Verdana"/>
                <a:cs typeface="Verdana"/>
              </a:rPr>
              <a:t>“Attending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synagogue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important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part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Shabbat.”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this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</a:pP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30">
                <a:latin typeface="Verdana"/>
                <a:cs typeface="Verdana"/>
              </a:rPr>
              <a:t> opinion.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alternative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About</a:t>
            </a:r>
            <a:r>
              <a:rPr dirty="0" sz="4800" spc="-100"/>
              <a:t> </a:t>
            </a:r>
            <a:r>
              <a:rPr dirty="0" sz="4800"/>
              <a:t>Shabbat</a:t>
            </a:r>
            <a:r>
              <a:rPr dirty="0" sz="4800" spc="-95"/>
              <a:t> </a:t>
            </a:r>
            <a:r>
              <a:rPr dirty="0" sz="4800"/>
              <a:t>–</a:t>
            </a:r>
            <a:r>
              <a:rPr dirty="0" sz="4800" spc="-90"/>
              <a:t> </a:t>
            </a:r>
            <a:r>
              <a:rPr dirty="0" sz="4800" spc="-10"/>
              <a:t>Saturday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319530"/>
            <a:ext cx="6633845" cy="83826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816225">
              <a:lnSpc>
                <a:spcPct val="1175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Saturday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morning,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rituals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Kiddush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challah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repeated.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Whereas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Friday </a:t>
            </a:r>
            <a:r>
              <a:rPr dirty="0" sz="1200" spc="-25">
                <a:latin typeface="Verdana"/>
                <a:cs typeface="Verdana"/>
              </a:rPr>
              <a:t>evening,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Kiddush </a:t>
            </a:r>
            <a:r>
              <a:rPr dirty="0" sz="1200" spc="-35">
                <a:latin typeface="Verdana"/>
                <a:cs typeface="Verdana"/>
              </a:rPr>
              <a:t>was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sanctify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Shabbat,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on </a:t>
            </a:r>
            <a:r>
              <a:rPr dirty="0" sz="1200" spc="-50">
                <a:latin typeface="Verdana"/>
                <a:cs typeface="Verdana"/>
              </a:rPr>
              <a:t>Saturday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morning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just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mark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deference </a:t>
            </a:r>
            <a:r>
              <a:rPr dirty="0" sz="1200" spc="-35">
                <a:latin typeface="Verdana"/>
                <a:cs typeface="Verdana"/>
              </a:rPr>
              <a:t>(respect)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Shabbat.</a:t>
            </a:r>
            <a:endParaRPr sz="1200">
              <a:latin typeface="Verdana"/>
              <a:cs typeface="Verdana"/>
            </a:endParaRPr>
          </a:p>
          <a:p>
            <a:pPr marL="12700" marR="2686685">
              <a:lnSpc>
                <a:spcPct val="117500"/>
              </a:lnSpc>
              <a:spcBef>
                <a:spcPts val="790"/>
              </a:spcBef>
            </a:pP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services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begin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early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60">
                <a:latin typeface="Verdana"/>
                <a:cs typeface="Verdana"/>
              </a:rPr>
              <a:t>last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 </a:t>
            </a:r>
            <a:r>
              <a:rPr dirty="0" sz="1200" spc="-40">
                <a:latin typeface="Verdana"/>
                <a:cs typeface="Verdana"/>
              </a:rPr>
              <a:t>several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hours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whole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attend.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reading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central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endParaRPr sz="1200">
              <a:latin typeface="Verdana"/>
              <a:cs typeface="Verdana"/>
            </a:endParaRPr>
          </a:p>
          <a:p>
            <a:pPr marL="12700" marR="13335">
              <a:lnSpc>
                <a:spcPct val="117500"/>
              </a:lnSpc>
              <a:spcBef>
                <a:spcPts val="5"/>
              </a:spcBef>
            </a:pPr>
            <a:r>
              <a:rPr dirty="0" sz="1200" spc="-45">
                <a:latin typeface="Verdana"/>
                <a:cs typeface="Verdana"/>
              </a:rPr>
              <a:t>service.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scrolls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taken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from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Hakodesh,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processed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around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0">
                <a:latin typeface="Verdana"/>
                <a:cs typeface="Verdana"/>
              </a:rPr>
              <a:t>synagogue,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taken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bimah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read.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Torah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scrolls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‘dressed’ </a:t>
            </a:r>
            <a:r>
              <a:rPr dirty="0" sz="1200" spc="-80">
                <a:latin typeface="Verdana"/>
                <a:cs typeface="Verdana"/>
              </a:rPr>
              <a:t>whilst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read,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coverings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removed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scrolls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opened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20">
                <a:latin typeface="Verdana"/>
                <a:cs typeface="Verdana"/>
              </a:rPr>
              <a:t>read.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stand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until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scrolls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reading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lectern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bimah.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Some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try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touch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60">
                <a:latin typeface="Verdana"/>
                <a:cs typeface="Verdana"/>
              </a:rPr>
              <a:t> tallit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casing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show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respect.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20">
                <a:latin typeface="Verdana"/>
                <a:cs typeface="Verdana"/>
              </a:rPr>
              <a:t>same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portion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every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over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world,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its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message</a:t>
            </a:r>
            <a:r>
              <a:rPr dirty="0" sz="1200" spc="-70">
                <a:latin typeface="Verdana"/>
                <a:cs typeface="Verdana"/>
              </a:rPr>
              <a:t> will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focus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sermon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delivered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rabbi.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Siddur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(prayer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book)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used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structure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service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ensures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everyone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says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right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words.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really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important,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5">
                <a:latin typeface="Verdana"/>
                <a:cs typeface="Verdana"/>
              </a:rPr>
              <a:t>service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difficult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follow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 memory,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especially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Hebrew.</a:t>
            </a:r>
            <a:endParaRPr sz="1200">
              <a:latin typeface="Verdana"/>
              <a:cs typeface="Verdana"/>
            </a:endParaRPr>
          </a:p>
          <a:p>
            <a:pPr marL="12700" marR="26670">
              <a:lnSpc>
                <a:spcPct val="117600"/>
              </a:lnSpc>
              <a:spcBef>
                <a:spcPts val="805"/>
              </a:spcBef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share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Kiddush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after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service; </a:t>
            </a:r>
            <a:r>
              <a:rPr dirty="0" sz="1200" spc="-25">
                <a:latin typeface="Verdana"/>
                <a:cs typeface="Verdana"/>
              </a:rPr>
              <a:t>traditionally, </a:t>
            </a:r>
            <a:r>
              <a:rPr dirty="0" sz="1200" spc="-20">
                <a:latin typeface="Verdana"/>
                <a:cs typeface="Verdana"/>
              </a:rPr>
              <a:t>wine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cake.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is,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all,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community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together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reinforce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sense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community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friendship.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  <a:spcBef>
                <a:spcPts val="800"/>
              </a:spcBef>
            </a:pPr>
            <a:r>
              <a:rPr dirty="0" sz="1200" spc="-90">
                <a:latin typeface="Verdana"/>
                <a:cs typeface="Verdana"/>
              </a:rPr>
              <a:t>Whilst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afternoon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studying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Torah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synagogue,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for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really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time.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rest,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given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study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Torah, </a:t>
            </a:r>
            <a:r>
              <a:rPr dirty="0" sz="1200" spc="-45">
                <a:latin typeface="Verdana"/>
                <a:cs typeface="Verdana"/>
              </a:rPr>
              <a:t>Talmud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religion,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playing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games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just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resting/relaxing.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Late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afternoon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light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allowed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work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just put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table,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prepared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begins.</a:t>
            </a:r>
            <a:endParaRPr sz="1200">
              <a:latin typeface="Verdana"/>
              <a:cs typeface="Verdana"/>
            </a:endParaRPr>
          </a:p>
          <a:p>
            <a:pPr marL="2242820" marR="32384">
              <a:lnSpc>
                <a:spcPct val="117500"/>
              </a:lnSpc>
              <a:spcBef>
                <a:spcPts val="795"/>
              </a:spcBef>
            </a:pP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ends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sundown,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stars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visible.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5">
                <a:latin typeface="Verdana"/>
                <a:cs typeface="Verdana"/>
              </a:rPr>
              <a:t>family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perform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ritual</a:t>
            </a:r>
            <a:r>
              <a:rPr dirty="0" sz="120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conclude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Shabbat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called Havdalah,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means</a:t>
            </a:r>
            <a:r>
              <a:rPr dirty="0" sz="1200" spc="-35">
                <a:latin typeface="Verdana"/>
                <a:cs typeface="Verdana"/>
              </a:rPr>
              <a:t> separation,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 </a:t>
            </a:r>
            <a:r>
              <a:rPr dirty="0" sz="1200" spc="-60">
                <a:latin typeface="Verdana"/>
                <a:cs typeface="Verdana"/>
              </a:rPr>
              <a:t>division.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This </a:t>
            </a:r>
            <a:r>
              <a:rPr dirty="0" sz="1200" spc="-30">
                <a:latin typeface="Verdana"/>
                <a:cs typeface="Verdana"/>
              </a:rPr>
              <a:t>recognises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difference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between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sacred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rest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week.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Blessings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recited </a:t>
            </a:r>
            <a:r>
              <a:rPr dirty="0" sz="1200" spc="-25">
                <a:latin typeface="Verdana"/>
                <a:cs typeface="Verdana"/>
              </a:rPr>
              <a:t>over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wine,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spices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candles.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candles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special, </a:t>
            </a:r>
            <a:r>
              <a:rPr dirty="0" sz="1200" spc="-20">
                <a:latin typeface="Verdana"/>
                <a:cs typeface="Verdana"/>
              </a:rPr>
              <a:t>having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multiple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wicks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represent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torchlight.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spice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box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full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aromatic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spices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everyone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takes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breath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smell.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special,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knowledge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ending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it </a:t>
            </a:r>
            <a:r>
              <a:rPr dirty="0" sz="1200" spc="-10">
                <a:latin typeface="Verdana"/>
                <a:cs typeface="Verdana"/>
              </a:rPr>
              <a:t>saddens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scent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spice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uplifting.</a:t>
            </a:r>
            <a:endParaRPr sz="1200">
              <a:latin typeface="Verdana"/>
              <a:cs typeface="Verdana"/>
            </a:endParaRPr>
          </a:p>
          <a:p>
            <a:pPr marL="2242820" marR="229870">
              <a:lnSpc>
                <a:spcPct val="117500"/>
              </a:lnSpc>
            </a:pPr>
            <a:r>
              <a:rPr dirty="0" sz="1200" spc="-45">
                <a:latin typeface="Verdana"/>
                <a:cs typeface="Verdana"/>
              </a:rPr>
              <a:t>Lighting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candles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act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work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again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indicated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5009" y="1371345"/>
            <a:ext cx="2578099" cy="16770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7149845"/>
            <a:ext cx="2110740" cy="274320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42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42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070" cy="915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difference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between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Friday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Saturday </a:t>
            </a:r>
            <a:r>
              <a:rPr dirty="0" sz="1100" spc="-10">
                <a:latin typeface="Verdana"/>
                <a:cs typeface="Verdana"/>
              </a:rPr>
              <a:t>Shabbat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services?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Saturday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Shabbat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rituals.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60">
                <a:latin typeface="Verdana"/>
                <a:cs typeface="Verdana"/>
              </a:rPr>
              <a:t> will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synagogue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congregation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do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after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Shabbat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service?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Why?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will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family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do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50">
                <a:latin typeface="Verdana"/>
                <a:cs typeface="Verdana"/>
              </a:rPr>
              <a:t>once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home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from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Saturday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Shabbat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service?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5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 </a:t>
            </a:r>
            <a:r>
              <a:rPr dirty="0" sz="1100">
                <a:latin typeface="Verdana"/>
                <a:cs typeface="Verdana"/>
              </a:rPr>
              <a:t>how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Jewish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family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separate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themselves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from </a:t>
            </a:r>
            <a:r>
              <a:rPr dirty="0" sz="1100" spc="-10">
                <a:latin typeface="Verdana"/>
                <a:cs typeface="Verdana"/>
              </a:rPr>
              <a:t>Shabbat.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1472" y="359815"/>
            <a:ext cx="6358255" cy="13639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05535" marR="5080" indent="-1093470">
              <a:lnSpc>
                <a:spcPct val="1098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100"/>
              <a:t> </a:t>
            </a:r>
            <a:r>
              <a:rPr dirty="0"/>
              <a:t>Importance,</a:t>
            </a:r>
            <a:r>
              <a:rPr dirty="0" spc="-100"/>
              <a:t> </a:t>
            </a:r>
            <a:r>
              <a:rPr dirty="0"/>
              <a:t>Influence</a:t>
            </a:r>
            <a:r>
              <a:rPr dirty="0" spc="-100"/>
              <a:t> </a:t>
            </a:r>
            <a:r>
              <a:rPr dirty="0" spc="-25"/>
              <a:t>and </a:t>
            </a:r>
            <a:r>
              <a:rPr dirty="0"/>
              <a:t>Diversity</a:t>
            </a:r>
            <a:r>
              <a:rPr dirty="0" spc="-90"/>
              <a:t> </a:t>
            </a:r>
            <a:r>
              <a:rPr dirty="0"/>
              <a:t>of</a:t>
            </a:r>
            <a:r>
              <a:rPr dirty="0" spc="-90"/>
              <a:t> </a:t>
            </a:r>
            <a:r>
              <a:rPr dirty="0" spc="-10"/>
              <a:t>Shabbat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886457"/>
            <a:ext cx="6592570" cy="78079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latin typeface="Tahoma"/>
                <a:cs typeface="Tahoma"/>
              </a:rPr>
              <a:t>Orthodox</a:t>
            </a:r>
            <a:r>
              <a:rPr dirty="0" sz="1200" spc="-4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Jews</a:t>
            </a:r>
            <a:endParaRPr sz="1200">
              <a:latin typeface="Tahoma"/>
              <a:cs typeface="Tahoma"/>
            </a:endParaRPr>
          </a:p>
          <a:p>
            <a:pPr marL="468630" marR="3529329" indent="-227965">
              <a:lnSpc>
                <a:spcPct val="117500"/>
              </a:lnSpc>
              <a:spcBef>
                <a:spcPts val="805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40">
                <a:latin typeface="Verdana"/>
                <a:cs typeface="Verdana"/>
              </a:rPr>
              <a:t>Walk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driving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is </a:t>
            </a:r>
            <a:r>
              <a:rPr dirty="0" sz="1200" spc="-70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considered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work</a:t>
            </a:r>
            <a:endParaRPr sz="1200">
              <a:latin typeface="Verdana"/>
              <a:cs typeface="Verdana"/>
            </a:endParaRPr>
          </a:p>
          <a:p>
            <a:pPr marL="468630" marR="3605529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10">
                <a:latin typeface="Verdana"/>
                <a:cs typeface="Verdana"/>
              </a:rPr>
              <a:t>Whole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goes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40">
                <a:latin typeface="Verdana"/>
                <a:cs typeface="Verdana"/>
              </a:rPr>
              <a:t>morning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service</a:t>
            </a:r>
            <a:endParaRPr sz="1200">
              <a:latin typeface="Verdana"/>
              <a:cs typeface="Verdana"/>
            </a:endParaRPr>
          </a:p>
          <a:p>
            <a:pPr marL="468630" marR="3358515" indent="-227965">
              <a:lnSpc>
                <a:spcPts val="1700"/>
              </a:lnSpc>
              <a:spcBef>
                <a:spcPts val="9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>
                <a:latin typeface="Verdana"/>
                <a:cs typeface="Verdana"/>
              </a:rPr>
              <a:t>Women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separately</a:t>
            </a:r>
            <a:r>
              <a:rPr dirty="0" sz="1200" spc="-70">
                <a:latin typeface="Verdana"/>
                <a:cs typeface="Verdana"/>
              </a:rPr>
              <a:t> 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10">
                <a:latin typeface="Verdana"/>
                <a:cs typeface="Verdana"/>
              </a:rPr>
              <a:t>synagogue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145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35">
                <a:latin typeface="Verdana"/>
                <a:cs typeface="Verdana"/>
              </a:rPr>
              <a:t>After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family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return</a:t>
            </a: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</a:pPr>
            <a:r>
              <a:rPr dirty="0" sz="1200">
                <a:latin typeface="Verdana"/>
                <a:cs typeface="Verdana"/>
              </a:rPr>
              <a:t>home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light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meal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males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‘shul’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(the</a:t>
            </a: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250"/>
              </a:spcBef>
            </a:pPr>
            <a:r>
              <a:rPr dirty="0" sz="1200" spc="-10">
                <a:latin typeface="Verdana"/>
                <a:cs typeface="Verdana"/>
              </a:rPr>
              <a:t>synagogue)</a:t>
            </a:r>
            <a:endParaRPr sz="1200">
              <a:latin typeface="Verdana"/>
              <a:cs typeface="Verdana"/>
            </a:endParaRPr>
          </a:p>
          <a:p>
            <a:pPr marL="468630" marR="3445510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35">
                <a:latin typeface="Verdana"/>
                <a:cs typeface="Verdana"/>
              </a:rPr>
              <a:t>Females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spend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studying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65">
                <a:latin typeface="Verdana"/>
                <a:cs typeface="Verdana"/>
              </a:rPr>
              <a:t>Torah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Talmud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home</a:t>
            </a:r>
            <a:endParaRPr sz="1200">
              <a:latin typeface="Verdana"/>
              <a:cs typeface="Verdana"/>
            </a:endParaRPr>
          </a:p>
          <a:p>
            <a:pPr marL="468630" marR="3733800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55">
                <a:latin typeface="Verdana"/>
                <a:cs typeface="Verdana"/>
              </a:rPr>
              <a:t>Final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service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is </a:t>
            </a:r>
            <a:r>
              <a:rPr dirty="0" sz="1200" spc="-80">
                <a:latin typeface="Verdana"/>
                <a:cs typeface="Verdana"/>
              </a:rPr>
              <a:t>	</a:t>
            </a:r>
            <a:r>
              <a:rPr dirty="0" sz="1200" spc="-20">
                <a:latin typeface="Verdana"/>
                <a:cs typeface="Verdana"/>
              </a:rPr>
              <a:t>held</a:t>
            </a:r>
            <a:endParaRPr sz="1200">
              <a:latin typeface="Verdana"/>
              <a:cs typeface="Verdana"/>
            </a:endParaRPr>
          </a:p>
          <a:p>
            <a:pPr marL="468630" marR="3617595" indent="-227965">
              <a:lnSpc>
                <a:spcPts val="1689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55">
                <a:latin typeface="Verdana"/>
                <a:cs typeface="Verdana"/>
              </a:rPr>
              <a:t>Final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shared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at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20">
                <a:latin typeface="Verdana"/>
                <a:cs typeface="Verdana"/>
              </a:rPr>
              <a:t>home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16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family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say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‘goodbye’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200" spc="-50" b="1">
                <a:latin typeface="Tahoma"/>
                <a:cs typeface="Tahoma"/>
              </a:rPr>
              <a:t>Masorti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Jews</a:t>
            </a:r>
            <a:endParaRPr sz="1200">
              <a:latin typeface="Tahoma"/>
              <a:cs typeface="Tahoma"/>
            </a:endParaRPr>
          </a:p>
          <a:p>
            <a:pPr marL="469900" marR="454025" indent="-229235">
              <a:lnSpc>
                <a:spcPct val="117500"/>
              </a:lnSpc>
              <a:spcBef>
                <a:spcPts val="805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60">
                <a:latin typeface="Verdana"/>
                <a:cs typeface="Verdana"/>
              </a:rPr>
              <a:t>Tradition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Judaism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very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important.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always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Commandments,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therefore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they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continue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tradition</a:t>
            </a:r>
            <a:endParaRPr sz="1200">
              <a:latin typeface="Verdana"/>
              <a:cs typeface="Verdana"/>
            </a:endParaRPr>
          </a:p>
          <a:p>
            <a:pPr marL="469900" marR="154305" indent="-229235">
              <a:lnSpc>
                <a:spcPct val="1175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sz="1200" spc="-35">
                <a:latin typeface="Verdana"/>
                <a:cs typeface="Verdana"/>
              </a:rPr>
              <a:t>Midrash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tells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sample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Messianic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Age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life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could </a:t>
            </a:r>
            <a:r>
              <a:rPr dirty="0" sz="1200">
                <a:latin typeface="Verdana"/>
                <a:cs typeface="Verdana"/>
              </a:rPr>
              <a:t>be,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once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Messiah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comes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0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“queen”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for</a:t>
            </a:r>
            <a:r>
              <a:rPr dirty="0" sz="1200" spc="21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whole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70" b="1">
                <a:latin typeface="Tahoma"/>
                <a:cs typeface="Tahoma"/>
              </a:rPr>
              <a:t>Reform</a:t>
            </a:r>
            <a:r>
              <a:rPr dirty="0" sz="120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Jews</a:t>
            </a:r>
            <a:endParaRPr sz="1200">
              <a:latin typeface="Tahoma"/>
              <a:cs typeface="Tahoma"/>
            </a:endParaRPr>
          </a:p>
          <a:p>
            <a:pPr marL="468630" marR="133350" indent="-227965">
              <a:lnSpc>
                <a:spcPct val="117500"/>
              </a:lnSpc>
              <a:spcBef>
                <a:spcPts val="795"/>
              </a:spcBef>
              <a:buFont typeface="Wingdings"/>
              <a:buChar char=""/>
              <a:tabLst>
                <a:tab pos="469900" algn="l"/>
              </a:tabLst>
            </a:pPr>
            <a:r>
              <a:rPr dirty="0" sz="1200" spc="-55">
                <a:latin typeface="Verdana"/>
                <a:cs typeface="Verdana"/>
              </a:rPr>
              <a:t>Light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candles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evening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meal,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regardless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whether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sundown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50">
                <a:latin typeface="Verdana"/>
                <a:cs typeface="Verdana"/>
              </a:rPr>
              <a:t>(to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late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Summer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early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Winter)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4"/>
              </a:spcBef>
              <a:buFont typeface="Wingdings"/>
              <a:buChar char=""/>
              <a:tabLst>
                <a:tab pos="469265" algn="l"/>
              </a:tabLst>
            </a:pPr>
            <a:r>
              <a:rPr dirty="0" sz="1200" spc="-55">
                <a:latin typeface="Verdana"/>
                <a:cs typeface="Verdana"/>
              </a:rPr>
              <a:t>Kiddush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recited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female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house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"/>
              <a:tabLst>
                <a:tab pos="469265" algn="l"/>
              </a:tabLst>
            </a:pPr>
            <a:r>
              <a:rPr dirty="0" sz="1200">
                <a:latin typeface="Verdana"/>
                <a:cs typeface="Verdana"/>
              </a:rPr>
              <a:t>May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drive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"/>
              <a:tabLst>
                <a:tab pos="469265" algn="l"/>
              </a:tabLst>
            </a:pPr>
            <a:r>
              <a:rPr dirty="0" sz="1200" spc="-60">
                <a:latin typeface="Verdana"/>
                <a:cs typeface="Verdana"/>
              </a:rPr>
              <a:t>Families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(males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females)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sit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together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worship</a:t>
            </a:r>
            <a:endParaRPr sz="1200">
              <a:latin typeface="Verdana"/>
              <a:cs typeface="Verdana"/>
            </a:endParaRPr>
          </a:p>
          <a:p>
            <a:pPr marL="468630" marR="5080" indent="-227965">
              <a:lnSpc>
                <a:spcPct val="117500"/>
              </a:lnSpc>
              <a:buFont typeface="Wingdings"/>
              <a:buChar char=""/>
              <a:tabLst>
                <a:tab pos="469900" algn="l"/>
              </a:tabLst>
            </a:pPr>
            <a:r>
              <a:rPr dirty="0" sz="1200" spc="-55">
                <a:latin typeface="Verdana"/>
                <a:cs typeface="Verdana"/>
              </a:rPr>
              <a:t>During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Shabbat,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families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might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help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others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(tzedakah)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cards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take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10">
                <a:latin typeface="Verdana"/>
                <a:cs typeface="Verdana"/>
              </a:rPr>
              <a:t>older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relatives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homes.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could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considered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‘work’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as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act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creation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4"/>
              </a:spcBef>
              <a:buFont typeface="Wingdings"/>
              <a:buChar char=""/>
              <a:tabLst>
                <a:tab pos="469265" algn="l"/>
              </a:tabLst>
            </a:pP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relaxing,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taking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out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from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hectic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world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2700" y="1904237"/>
            <a:ext cx="3348990" cy="19767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8250" y="3949953"/>
            <a:ext cx="3409315" cy="163804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42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42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070" cy="941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 </a:t>
            </a:r>
            <a:r>
              <a:rPr dirty="0" sz="1100">
                <a:latin typeface="Verdana"/>
                <a:cs typeface="Verdana"/>
              </a:rPr>
              <a:t>how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different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groups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Jews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observe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Shabbat.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main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differences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between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Orthodox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40">
                <a:latin typeface="Verdana"/>
                <a:cs typeface="Verdana"/>
              </a:rPr>
              <a:t> Reform </a:t>
            </a:r>
            <a:r>
              <a:rPr dirty="0" sz="1100">
                <a:latin typeface="Verdana"/>
                <a:cs typeface="Verdana"/>
              </a:rPr>
              <a:t>observance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Shabbat?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35">
                <a:latin typeface="Verdana"/>
                <a:cs typeface="Verdana"/>
              </a:rPr>
              <a:t>“The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commandment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observe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Shabbat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most </a:t>
            </a:r>
            <a:r>
              <a:rPr dirty="0" sz="1100" spc="-35">
                <a:latin typeface="Verdana"/>
                <a:cs typeface="Verdana"/>
              </a:rPr>
              <a:t>important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commandment.”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you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685"/>
              </a:spcBef>
            </a:pP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85">
                <a:latin typeface="Verdana"/>
                <a:cs typeface="Verdana"/>
              </a:rPr>
              <a:t>this</a:t>
            </a:r>
            <a:r>
              <a:rPr dirty="0" sz="1100" spc="-25">
                <a:latin typeface="Verdana"/>
                <a:cs typeface="Verdana"/>
              </a:rPr>
              <a:t> statement?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alternative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452245">
              <a:lnSpc>
                <a:spcPct val="100000"/>
              </a:lnSpc>
              <a:spcBef>
                <a:spcPts val="95"/>
              </a:spcBef>
            </a:pPr>
            <a:r>
              <a:rPr dirty="0"/>
              <a:t>Birth</a:t>
            </a:r>
            <a:r>
              <a:rPr dirty="0" spc="-105"/>
              <a:t> </a:t>
            </a:r>
            <a:r>
              <a:rPr dirty="0" spc="-10"/>
              <a:t>Ceremonies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185418"/>
            <a:ext cx="6654800" cy="8687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32075">
              <a:lnSpc>
                <a:spcPct val="117500"/>
              </a:lnSpc>
              <a:spcBef>
                <a:spcPts val="100"/>
              </a:spcBef>
            </a:pP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Judaism,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birth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boys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called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Brit </a:t>
            </a:r>
            <a:r>
              <a:rPr dirty="0" sz="1200" spc="-30">
                <a:latin typeface="Verdana"/>
                <a:cs typeface="Verdana"/>
              </a:rPr>
              <a:t>Milah.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Sephardic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communities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(where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70">
                <a:latin typeface="Verdana"/>
                <a:cs typeface="Verdana"/>
              </a:rPr>
              <a:t>Spanish,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Middle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Eastern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55">
                <a:latin typeface="Verdana"/>
                <a:cs typeface="Verdana"/>
              </a:rPr>
              <a:t> North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African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heritage)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55">
                <a:latin typeface="Verdana"/>
                <a:cs typeface="Verdana"/>
              </a:rPr>
              <a:t>Italian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communities,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tradition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>
                <a:latin typeface="Verdana"/>
                <a:cs typeface="Verdana"/>
              </a:rPr>
              <a:t>welcoming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girls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celebration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called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‘gift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daughter’,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‘zeved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habat’.</a:t>
            </a:r>
            <a:endParaRPr sz="1200">
              <a:latin typeface="Verdana"/>
              <a:cs typeface="Verdana"/>
            </a:endParaRPr>
          </a:p>
          <a:p>
            <a:pPr marL="12700" marR="2703195">
              <a:lnSpc>
                <a:spcPct val="117500"/>
              </a:lnSpc>
              <a:spcBef>
                <a:spcPts val="79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name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book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45">
                <a:latin typeface="Verdana"/>
                <a:cs typeface="Verdana"/>
              </a:rPr>
              <a:t>Genesis,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matriarch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states,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following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birth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Zevulun,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“G-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grant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gift.”</a:t>
            </a:r>
            <a:endParaRPr sz="1200">
              <a:latin typeface="Verdana"/>
              <a:cs typeface="Verdana"/>
            </a:endParaRPr>
          </a:p>
          <a:p>
            <a:pPr marL="12700" marR="5715">
              <a:lnSpc>
                <a:spcPct val="117500"/>
              </a:lnSpc>
              <a:spcBef>
                <a:spcPts val="810"/>
              </a:spcBef>
            </a:pPr>
            <a:r>
              <a:rPr dirty="0" sz="1200" spc="-125">
                <a:latin typeface="Verdana"/>
                <a:cs typeface="Verdana"/>
              </a:rPr>
              <a:t>Brit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Milah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happens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eight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birth,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unless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health.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happens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shul,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early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possible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Morning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Prayer.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minyan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present. </a:t>
            </a: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circumcised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mark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Covenant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between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Abraham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Israelites.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20">
                <a:latin typeface="Verdana"/>
                <a:cs typeface="Verdana"/>
              </a:rPr>
              <a:t>seen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commandment.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rite</a:t>
            </a:r>
            <a:r>
              <a:rPr dirty="0" sz="1200" spc="-45">
                <a:latin typeface="Verdana"/>
                <a:cs typeface="Verdana"/>
              </a:rPr>
              <a:t> through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new-</a:t>
            </a:r>
            <a:r>
              <a:rPr dirty="0" sz="1200" spc="-25">
                <a:latin typeface="Verdana"/>
                <a:cs typeface="Verdana"/>
              </a:rPr>
              <a:t>born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male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becomes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part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faith.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  <a:spcBef>
                <a:spcPts val="800"/>
              </a:spcBef>
            </a:pPr>
            <a:r>
              <a:rPr dirty="0" sz="1200" spc="-135">
                <a:latin typeface="Verdana"/>
                <a:cs typeface="Verdana"/>
              </a:rPr>
              <a:t>If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takes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home,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mohel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(man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trained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carry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out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circumcision) </a:t>
            </a:r>
            <a:r>
              <a:rPr dirty="0" sz="1200">
                <a:latin typeface="Verdana"/>
                <a:cs typeface="Verdana"/>
              </a:rPr>
              <a:t>goes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child.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kvater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(G-</a:t>
            </a:r>
            <a:r>
              <a:rPr dirty="0" sz="1200" spc="-20">
                <a:latin typeface="Verdana"/>
                <a:cs typeface="Verdana"/>
              </a:rPr>
              <a:t>dparent)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takes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child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mother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give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5">
                <a:latin typeface="Verdana"/>
                <a:cs typeface="Verdana"/>
              </a:rPr>
              <a:t>father.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wears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tallit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tefillin,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reminding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him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seriousness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this </a:t>
            </a:r>
            <a:r>
              <a:rPr dirty="0" sz="1200">
                <a:latin typeface="Verdana"/>
                <a:cs typeface="Verdana"/>
              </a:rPr>
              <a:t>commandment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following.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gives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special,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guest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(sandek)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hold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child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whilst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circumcision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carried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out.</a:t>
            </a:r>
            <a:endParaRPr sz="1200">
              <a:latin typeface="Verdana"/>
              <a:cs typeface="Verdana"/>
            </a:endParaRPr>
          </a:p>
          <a:p>
            <a:pPr marL="12700" marR="26034">
              <a:lnSpc>
                <a:spcPct val="117500"/>
              </a:lnSpc>
              <a:spcBef>
                <a:spcPts val="795"/>
              </a:spcBef>
            </a:pPr>
            <a:r>
              <a:rPr dirty="0" sz="1200" spc="-70">
                <a:latin typeface="Verdana"/>
                <a:cs typeface="Verdana"/>
              </a:rPr>
              <a:t>From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start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ceremony,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candles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lit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those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present.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Moses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born,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room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lit </a:t>
            </a:r>
            <a:r>
              <a:rPr dirty="0" sz="1200" spc="-35">
                <a:latin typeface="Verdana"/>
                <a:cs typeface="Verdana"/>
              </a:rPr>
              <a:t>up.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So,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lighting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candles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illuminates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room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hope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will </a:t>
            </a:r>
            <a:r>
              <a:rPr dirty="0" sz="1200" spc="-10">
                <a:latin typeface="Verdana"/>
                <a:cs typeface="Verdana"/>
              </a:rPr>
              <a:t>group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up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good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Jew.</a:t>
            </a:r>
            <a:endParaRPr sz="1200">
              <a:latin typeface="Verdana"/>
              <a:cs typeface="Verdana"/>
            </a:endParaRPr>
          </a:p>
          <a:p>
            <a:pPr marL="12700" marR="92710">
              <a:lnSpc>
                <a:spcPct val="117500"/>
              </a:lnSpc>
              <a:spcBef>
                <a:spcPts val="805"/>
              </a:spcBef>
            </a:pPr>
            <a:r>
              <a:rPr dirty="0" sz="1200" spc="-60">
                <a:latin typeface="Verdana"/>
                <a:cs typeface="Verdana"/>
              </a:rPr>
              <a:t>Then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mohel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bless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child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carries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out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circumcision.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30">
                <a:latin typeface="Verdana"/>
                <a:cs typeface="Verdana"/>
              </a:rPr>
              <a:t>father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reads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50">
                <a:latin typeface="Verdana"/>
                <a:cs typeface="Verdana"/>
              </a:rPr>
              <a:t>blessing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Siddur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Torah.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Finally,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completing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circumcision,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boy’s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name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announced.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  <a:spcBef>
                <a:spcPts val="80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baby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given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its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mother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fed.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traditional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celebratory meal.</a:t>
            </a:r>
            <a:endParaRPr sz="1200">
              <a:latin typeface="Verdana"/>
              <a:cs typeface="Verdana"/>
            </a:endParaRPr>
          </a:p>
          <a:p>
            <a:pPr marL="1670685" marR="83185">
              <a:lnSpc>
                <a:spcPct val="117500"/>
              </a:lnSpc>
              <a:spcBef>
                <a:spcPts val="795"/>
              </a:spcBef>
            </a:pPr>
            <a:r>
              <a:rPr dirty="0" sz="1200" spc="-8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girl,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customary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name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new-</a:t>
            </a:r>
            <a:r>
              <a:rPr dirty="0" sz="1200" spc="-25">
                <a:latin typeface="Verdana"/>
                <a:cs typeface="Verdana"/>
              </a:rPr>
              <a:t>born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father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been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called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up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Torah.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happens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on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after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birth.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some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communities,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happens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after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birth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Torah </a:t>
            </a:r>
            <a:r>
              <a:rPr dirty="0" sz="1200" spc="-20">
                <a:latin typeface="Verdana"/>
                <a:cs typeface="Verdana"/>
              </a:rPr>
              <a:t>reading.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5">
                <a:latin typeface="Verdana"/>
                <a:cs typeface="Verdana"/>
              </a:rPr>
              <a:t>Sephardi</a:t>
            </a:r>
            <a:r>
              <a:rPr dirty="0" sz="1200" spc="-50">
                <a:latin typeface="Verdana"/>
                <a:cs typeface="Verdana"/>
              </a:rPr>
              <a:t> tradition,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will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sing </a:t>
            </a:r>
            <a:r>
              <a:rPr dirty="0" sz="1200" spc="-55">
                <a:latin typeface="Verdana"/>
                <a:cs typeface="Verdana"/>
              </a:rPr>
              <a:t>songs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welcome </a:t>
            </a:r>
            <a:r>
              <a:rPr dirty="0" sz="1200" spc="-70">
                <a:latin typeface="Verdana"/>
                <a:cs typeface="Verdana"/>
              </a:rPr>
              <a:t>her.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become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tradition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parents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treat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Kiddush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celebration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after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service.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Reform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0">
                <a:latin typeface="Verdana"/>
                <a:cs typeface="Verdana"/>
              </a:rPr>
              <a:t> will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take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girl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services,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whereas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communities,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stays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home,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where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rabbi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come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bless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you.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1859" y="1244472"/>
            <a:ext cx="2380615" cy="20015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7748041"/>
            <a:ext cx="1534160" cy="193040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42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42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41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60">
                <a:latin typeface="Verdana"/>
                <a:cs typeface="Verdana"/>
              </a:rPr>
              <a:t>Why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birth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ceremonies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important</a:t>
            </a:r>
            <a:r>
              <a:rPr dirty="0" sz="1100" spc="-55">
                <a:latin typeface="Verdana"/>
                <a:cs typeface="Verdana"/>
              </a:rPr>
              <a:t> in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Judaism?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Describe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what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happens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during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10">
                <a:latin typeface="Verdana"/>
                <a:cs typeface="Verdana"/>
              </a:rPr>
              <a:t>Brit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Milah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ceremony.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Describe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baby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naming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ceremony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for </a:t>
            </a:r>
            <a:r>
              <a:rPr dirty="0" sz="1100" spc="-10">
                <a:latin typeface="Verdana"/>
                <a:cs typeface="Verdana"/>
              </a:rPr>
              <a:t>girls.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508000" indent="-266700">
              <a:lnSpc>
                <a:spcPct val="100000"/>
              </a:lnSpc>
              <a:buAutoNum type="arabicPeriod" startAt="4"/>
              <a:tabLst>
                <a:tab pos="508000" algn="l"/>
              </a:tabLst>
            </a:pPr>
            <a:r>
              <a:rPr dirty="0" sz="1100" spc="-10">
                <a:latin typeface="Verdana"/>
                <a:cs typeface="Verdana"/>
              </a:rPr>
              <a:t>“New-</a:t>
            </a:r>
            <a:r>
              <a:rPr dirty="0" sz="1100" spc="-20">
                <a:latin typeface="Verdana"/>
                <a:cs typeface="Verdana"/>
              </a:rPr>
              <a:t>born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children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should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always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55">
                <a:latin typeface="Verdana"/>
                <a:cs typeface="Verdana"/>
              </a:rPr>
              <a:t>be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welcomes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into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religion.”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this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695"/>
              </a:spcBef>
            </a:pP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alternative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676275">
              <a:lnSpc>
                <a:spcPct val="100000"/>
              </a:lnSpc>
              <a:spcBef>
                <a:spcPts val="95"/>
              </a:spcBef>
            </a:pPr>
            <a:r>
              <a:rPr dirty="0"/>
              <a:t>Bar</a:t>
            </a:r>
            <a:r>
              <a:rPr dirty="0" spc="-110"/>
              <a:t> </a:t>
            </a:r>
            <a:r>
              <a:rPr dirty="0"/>
              <a:t>Mitzvah/Bat</a:t>
            </a:r>
            <a:r>
              <a:rPr dirty="0" spc="-110"/>
              <a:t> </a:t>
            </a:r>
            <a:r>
              <a:rPr dirty="0" spc="-10"/>
              <a:t>Mitzvah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185418"/>
            <a:ext cx="6666865" cy="8168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530475">
              <a:lnSpc>
                <a:spcPct val="117500"/>
              </a:lnSpc>
              <a:spcBef>
                <a:spcPts val="100"/>
              </a:spcBef>
            </a:pPr>
            <a:r>
              <a:rPr dirty="0" sz="1200" spc="-75">
                <a:latin typeface="Verdana"/>
                <a:cs typeface="Verdana"/>
              </a:rPr>
              <a:t>Bar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Mitzvah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translates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‘son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commandments’.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It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recognition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fact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young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has </a:t>
            </a:r>
            <a:r>
              <a:rPr dirty="0" sz="1200">
                <a:latin typeface="Verdana"/>
                <a:cs typeface="Verdana"/>
              </a:rPr>
              <a:t>reached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age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personally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responsible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religious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acts,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marked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his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Torah.</a:t>
            </a:r>
            <a:endParaRPr sz="1200">
              <a:latin typeface="Verdana"/>
              <a:cs typeface="Verdana"/>
            </a:endParaRPr>
          </a:p>
          <a:p>
            <a:pPr marL="12700" marR="2588895">
              <a:lnSpc>
                <a:spcPct val="117500"/>
              </a:lnSpc>
              <a:spcBef>
                <a:spcPts val="790"/>
              </a:spcBef>
            </a:pPr>
            <a:r>
              <a:rPr dirty="0" sz="1200" spc="-70">
                <a:latin typeface="Verdana"/>
                <a:cs typeface="Verdana"/>
              </a:rPr>
              <a:t>From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point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on,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regarded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adult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all </a:t>
            </a:r>
            <a:r>
              <a:rPr dirty="0" sz="1200" spc="-55">
                <a:latin typeface="Verdana"/>
                <a:cs typeface="Verdana"/>
              </a:rPr>
              <a:t>religious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aspects,</a:t>
            </a:r>
            <a:r>
              <a:rPr dirty="0" sz="1200" spc="-60">
                <a:latin typeface="Verdana"/>
                <a:cs typeface="Verdana"/>
              </a:rPr>
              <a:t> for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example,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use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tefillin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60">
                <a:latin typeface="Verdana"/>
                <a:cs typeface="Verdana"/>
              </a:rPr>
              <a:t>prayers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count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20">
                <a:latin typeface="Verdana"/>
                <a:cs typeface="Verdana"/>
              </a:rPr>
              <a:t> the ten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needed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50">
                <a:latin typeface="Verdana"/>
                <a:cs typeface="Verdana"/>
              </a:rPr>
              <a:t>minyan.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fact,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remains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Bar </a:t>
            </a:r>
            <a:r>
              <a:rPr dirty="0" sz="1200" spc="-35">
                <a:latin typeface="Verdana"/>
                <a:cs typeface="Verdana"/>
              </a:rPr>
              <a:t>Mitzvah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his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life,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just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day,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refers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duty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keeping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mitzvot,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incumbent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Jews.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Males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lead</a:t>
            </a:r>
            <a:endParaRPr sz="1200">
              <a:latin typeface="Verdana"/>
              <a:cs typeface="Verdana"/>
            </a:endParaRPr>
          </a:p>
          <a:p>
            <a:pPr marL="12700" marR="346075">
              <a:lnSpc>
                <a:spcPct val="117500"/>
              </a:lnSpc>
            </a:pP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service</a:t>
            </a:r>
            <a:r>
              <a:rPr dirty="0" sz="1200" spc="-60">
                <a:latin typeface="Verdana"/>
                <a:cs typeface="Verdana"/>
              </a:rPr>
              <a:t> 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shul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reading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Torah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showing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change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status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from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child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adult.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  <a:spcBef>
                <a:spcPts val="805"/>
              </a:spcBef>
            </a:pPr>
            <a:r>
              <a:rPr dirty="0" sz="1200" spc="-80">
                <a:latin typeface="Verdana"/>
                <a:cs typeface="Verdana"/>
              </a:rPr>
              <a:t>Girls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roles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within</a:t>
            </a:r>
            <a:r>
              <a:rPr dirty="0" sz="1200" spc="-40">
                <a:latin typeface="Verdana"/>
                <a:cs typeface="Verdana"/>
              </a:rPr>
              <a:t> Jewish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life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ceremonies.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Girls </a:t>
            </a:r>
            <a:r>
              <a:rPr dirty="0" sz="1200">
                <a:latin typeface="Verdana"/>
                <a:cs typeface="Verdana"/>
              </a:rPr>
              <a:t>reach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age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maturity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12,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recognise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through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Bat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Mitzvah ceremony.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There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special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ceremony,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common,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especially</a:t>
            </a:r>
            <a:r>
              <a:rPr dirty="0" sz="1200" spc="-70">
                <a:latin typeface="Verdana"/>
                <a:cs typeface="Verdana"/>
              </a:rPr>
              <a:t> 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Orthodox </a:t>
            </a:r>
            <a:r>
              <a:rPr dirty="0" sz="1200" spc="-35">
                <a:latin typeface="Verdana"/>
                <a:cs typeface="Verdana"/>
              </a:rPr>
              <a:t>community,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home,</a:t>
            </a:r>
            <a:r>
              <a:rPr dirty="0" sz="1200" spc="-60">
                <a:latin typeface="Verdana"/>
                <a:cs typeface="Verdana"/>
              </a:rPr>
              <a:t> with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girl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reciting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blessing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talking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about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importance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day.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Reform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Liberal,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many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conservative </a:t>
            </a:r>
            <a:r>
              <a:rPr dirty="0" sz="1200" spc="-60">
                <a:latin typeface="Verdana"/>
                <a:cs typeface="Verdana"/>
              </a:rPr>
              <a:t>traditions,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recognition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changing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societal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norms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sense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equality,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are </a:t>
            </a:r>
            <a:r>
              <a:rPr dirty="0" sz="1200">
                <a:latin typeface="Verdana"/>
                <a:cs typeface="Verdana"/>
              </a:rPr>
              <a:t>special</a:t>
            </a:r>
            <a:r>
              <a:rPr dirty="0" sz="1200" spc="-40">
                <a:latin typeface="Verdana"/>
                <a:cs typeface="Verdana"/>
              </a:rPr>
              <a:t> events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synagogue.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Reform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Liberal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traditions,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girl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65">
                <a:latin typeface="Verdana"/>
                <a:cs typeface="Verdana"/>
              </a:rPr>
              <a:t>Torah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synagogue,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regardless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gender.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75" b="1">
                <a:latin typeface="Tahoma"/>
                <a:cs typeface="Tahoma"/>
              </a:rPr>
              <a:t>Why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are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these</a:t>
            </a:r>
            <a:r>
              <a:rPr dirty="0" sz="1200" spc="-4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important?</a:t>
            </a:r>
            <a:endParaRPr sz="1200">
              <a:latin typeface="Tahoma"/>
              <a:cs typeface="Tahoma"/>
            </a:endParaRPr>
          </a:p>
          <a:p>
            <a:pPr marL="469265" indent="-227965">
              <a:lnSpc>
                <a:spcPct val="100000"/>
              </a:lnSpc>
              <a:spcBef>
                <a:spcPts val="1045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when,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religiously,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child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becomes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adult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child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consciously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steps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into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responsibility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chosen</a:t>
            </a: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</a:pPr>
            <a:r>
              <a:rPr dirty="0" sz="1200" spc="-10">
                <a:latin typeface="Verdana"/>
                <a:cs typeface="Verdana"/>
              </a:rPr>
              <a:t>people</a:t>
            </a:r>
            <a:endParaRPr sz="1200">
              <a:latin typeface="Verdana"/>
              <a:cs typeface="Verdana"/>
            </a:endParaRPr>
          </a:p>
          <a:p>
            <a:pPr marL="468630" marR="4157979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child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confirms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their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wish </a:t>
            </a:r>
            <a:r>
              <a:rPr dirty="0" sz="1200" spc="-50">
                <a:latin typeface="Verdana"/>
                <a:cs typeface="Verdana"/>
              </a:rPr>
              <a:t>	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religion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going</a:t>
            </a:r>
            <a:endParaRPr sz="1200">
              <a:latin typeface="Verdana"/>
              <a:cs typeface="Verdana"/>
            </a:endParaRPr>
          </a:p>
          <a:p>
            <a:pPr marL="468630" marR="4127500" indent="-227965">
              <a:lnSpc>
                <a:spcPts val="1689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central</a:t>
            </a:r>
            <a:r>
              <a:rPr dirty="0" sz="1200" spc="-70">
                <a:latin typeface="Verdana"/>
                <a:cs typeface="Verdana"/>
              </a:rPr>
              <a:t> rite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passage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Judaism</a:t>
            </a:r>
            <a:endParaRPr sz="1200">
              <a:latin typeface="Verdana"/>
              <a:cs typeface="Verdana"/>
            </a:endParaRPr>
          </a:p>
          <a:p>
            <a:pPr marL="468630" marR="4124325" indent="-227965">
              <a:lnSpc>
                <a:spcPts val="1689"/>
              </a:lnSpc>
              <a:spcBef>
                <a:spcPts val="5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60">
                <a:latin typeface="Verdana"/>
                <a:cs typeface="Verdana"/>
              </a:rPr>
              <a:t>Bar/Bat </a:t>
            </a:r>
            <a:r>
              <a:rPr dirty="0" sz="1200" spc="-35">
                <a:latin typeface="Verdana"/>
                <a:cs typeface="Verdana"/>
              </a:rPr>
              <a:t>Mitzvah </a:t>
            </a:r>
            <a:r>
              <a:rPr dirty="0" sz="1200" spc="-40">
                <a:latin typeface="Verdana"/>
                <a:cs typeface="Verdana"/>
              </a:rPr>
              <a:t>reinforces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40">
                <a:latin typeface="Verdana"/>
                <a:cs typeface="Verdana"/>
              </a:rPr>
              <a:t>	</a:t>
            </a:r>
            <a:r>
              <a:rPr dirty="0" sz="1200" spc="-35">
                <a:latin typeface="Verdana"/>
                <a:cs typeface="Verdana"/>
              </a:rPr>
              <a:t>person’s </a:t>
            </a:r>
            <a:r>
              <a:rPr dirty="0" sz="1200" spc="-40">
                <a:latin typeface="Verdana"/>
                <a:cs typeface="Verdana"/>
              </a:rPr>
              <a:t>faith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enables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understand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 </a:t>
            </a:r>
            <a:r>
              <a:rPr dirty="0" sz="1200" spc="-20">
                <a:latin typeface="Verdana"/>
                <a:cs typeface="Verdana"/>
              </a:rPr>
              <a:t>more</a:t>
            </a:r>
            <a:endParaRPr sz="1200">
              <a:latin typeface="Verdana"/>
              <a:cs typeface="Verdana"/>
            </a:endParaRPr>
          </a:p>
          <a:p>
            <a:pPr marL="468630" marR="4364355" indent="-227965">
              <a:lnSpc>
                <a:spcPts val="1689"/>
              </a:lnSpc>
              <a:spcBef>
                <a:spcPts val="5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promotes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togetherness </a:t>
            </a:r>
            <a:r>
              <a:rPr dirty="0" sz="1200" spc="-35">
                <a:latin typeface="Verdana"/>
                <a:cs typeface="Verdana"/>
              </a:rPr>
              <a:t>	</a:t>
            </a:r>
            <a:r>
              <a:rPr dirty="0" sz="1200" spc="-55">
                <a:latin typeface="Verdana"/>
                <a:cs typeface="Verdana"/>
              </a:rPr>
              <a:t>within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community</a:t>
            </a:r>
            <a:endParaRPr sz="1200">
              <a:latin typeface="Verdana"/>
              <a:cs typeface="Verdana"/>
            </a:endParaRPr>
          </a:p>
          <a:p>
            <a:pPr marL="468630" marR="4285615" indent="-227965">
              <a:lnSpc>
                <a:spcPts val="1689"/>
              </a:lnSpc>
              <a:spcBef>
                <a:spcPts val="5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binds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their </a:t>
            </a:r>
            <a:r>
              <a:rPr dirty="0" sz="1200" spc="-50">
                <a:latin typeface="Verdana"/>
                <a:cs typeface="Verdana"/>
              </a:rPr>
              <a:t>	</a:t>
            </a:r>
            <a:r>
              <a:rPr dirty="0" sz="1200" spc="-10">
                <a:latin typeface="Verdana"/>
                <a:cs typeface="Verdana"/>
              </a:rPr>
              <a:t>community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3205" y="1272971"/>
            <a:ext cx="2175408" cy="23369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1500" y="6912635"/>
            <a:ext cx="3994150" cy="2662554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42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ts val="1150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673100" y="444499"/>
            <a:ext cx="6427470" cy="582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3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two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different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types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law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Torah.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buAutoNum type="arabicPeriod" startAt="4"/>
              <a:tabLst>
                <a:tab pos="2413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purpose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Nevi’im?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buAutoNum type="arabicPeriod" startAt="5"/>
              <a:tabLst>
                <a:tab pos="2413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purpose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Ketuvim?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5"/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 marL="241300" marR="313055" indent="-229235">
              <a:lnSpc>
                <a:spcPct val="152700"/>
              </a:lnSpc>
              <a:spcBef>
                <a:spcPts val="820"/>
              </a:spcBef>
              <a:buAutoNum type="arabicPeriod" startAt="6"/>
              <a:tabLst>
                <a:tab pos="241300" algn="l"/>
              </a:tabLst>
            </a:pPr>
            <a:r>
              <a:rPr dirty="0" sz="1100" spc="-35">
                <a:latin typeface="Verdana"/>
                <a:cs typeface="Verdana"/>
              </a:rPr>
              <a:t>“The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Torah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20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only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important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part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Tenakh.”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90">
                <a:latin typeface="Verdana"/>
                <a:cs typeface="Verdana"/>
              </a:rPr>
              <a:t>this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statement?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30">
                <a:latin typeface="Verdana"/>
                <a:cs typeface="Verdana"/>
              </a:rPr>
              <a:t> opinion.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alternative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73100" y="6712686"/>
            <a:ext cx="6427470" cy="304482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100">
                <a:latin typeface="Verdana"/>
                <a:cs typeface="Verdana"/>
              </a:rPr>
              <a:t>7.</a:t>
            </a:r>
            <a:r>
              <a:rPr dirty="0" sz="1100" spc="75">
                <a:latin typeface="Verdana"/>
                <a:cs typeface="Verdana"/>
              </a:rPr>
              <a:t>  </a:t>
            </a:r>
            <a:r>
              <a:rPr dirty="0" sz="1100" spc="-25">
                <a:latin typeface="Verdana"/>
                <a:cs typeface="Verdana"/>
              </a:rPr>
              <a:t>“Holy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books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not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relevant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in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life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today.”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reasons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disagree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this</a:t>
            </a: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685"/>
              </a:spcBef>
            </a:pPr>
            <a:r>
              <a:rPr dirty="0" sz="1100" spc="-40">
                <a:latin typeface="Verdana"/>
                <a:cs typeface="Verdana"/>
              </a:rPr>
              <a:t>statement.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Refer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Tenakh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answer.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9100" y="446023"/>
            <a:ext cx="6680834" cy="662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Tahoma"/>
                <a:cs typeface="Tahoma"/>
              </a:rPr>
              <a:t>Celebrating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10" b="1">
                <a:latin typeface="Tahoma"/>
                <a:cs typeface="Tahoma"/>
              </a:rPr>
              <a:t> occasion</a:t>
            </a:r>
            <a:endParaRPr sz="1200">
              <a:latin typeface="Tahoma"/>
              <a:cs typeface="Tahoma"/>
            </a:endParaRPr>
          </a:p>
          <a:p>
            <a:pPr algn="just" marL="38100" marR="111125">
              <a:lnSpc>
                <a:spcPct val="117600"/>
              </a:lnSpc>
              <a:spcBef>
                <a:spcPts val="800"/>
              </a:spcBef>
            </a:pPr>
            <a:r>
              <a:rPr dirty="0" sz="1200" spc="-20">
                <a:latin typeface="Verdana"/>
                <a:cs typeface="Verdana"/>
              </a:rPr>
              <a:t>Although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idea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Bar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Mitzvah </a:t>
            </a:r>
            <a:r>
              <a:rPr dirty="0" sz="1200" spc="-229">
                <a:latin typeface="Verdana"/>
                <a:cs typeface="Verdana"/>
              </a:rPr>
              <a:t>is</a:t>
            </a:r>
            <a:r>
              <a:rPr dirty="0" sz="1200" spc="12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in</a:t>
            </a:r>
            <a:r>
              <a:rPr dirty="0" sz="1200" spc="-20">
                <a:latin typeface="Verdana"/>
                <a:cs typeface="Verdana"/>
              </a:rPr>
              <a:t> the </a:t>
            </a:r>
            <a:r>
              <a:rPr dirty="0" sz="1200" spc="-65">
                <a:latin typeface="Verdana"/>
                <a:cs typeface="Verdana"/>
              </a:rPr>
              <a:t>Talmud,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custom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only </a:t>
            </a:r>
            <a:r>
              <a:rPr dirty="0" sz="1200" spc="-10">
                <a:latin typeface="Verdana"/>
                <a:cs typeface="Verdana"/>
              </a:rPr>
              <a:t>began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195">
                <a:latin typeface="Verdana"/>
                <a:cs typeface="Verdana"/>
              </a:rPr>
              <a:t>six</a:t>
            </a:r>
            <a:r>
              <a:rPr dirty="0" sz="1200" spc="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hundred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years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ago.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 spc="-285">
                <a:latin typeface="Verdana"/>
                <a:cs typeface="Verdana"/>
              </a:rPr>
              <a:t>It</a:t>
            </a:r>
            <a:r>
              <a:rPr dirty="0" sz="1200" spc="180">
                <a:latin typeface="Verdana"/>
                <a:cs typeface="Verdana"/>
              </a:rPr>
              <a:t> </a:t>
            </a:r>
            <a:r>
              <a:rPr dirty="0" sz="1200" spc="-229">
                <a:latin typeface="Verdana"/>
                <a:cs typeface="Verdana"/>
              </a:rPr>
              <a:t>is</a:t>
            </a:r>
            <a:r>
              <a:rPr dirty="0" sz="1200" spc="1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common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give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gifts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young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 </a:t>
            </a:r>
            <a:r>
              <a:rPr dirty="0" sz="1200" spc="-20">
                <a:latin typeface="Verdana"/>
                <a:cs typeface="Verdana"/>
              </a:rPr>
              <a:t>have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meal.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Some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families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Kiddush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congregation.</a:t>
            </a:r>
            <a:endParaRPr sz="1200">
              <a:latin typeface="Verdana"/>
              <a:cs typeface="Verdana"/>
            </a:endParaRPr>
          </a:p>
          <a:p>
            <a:pPr marL="38100" marR="30480">
              <a:lnSpc>
                <a:spcPct val="117500"/>
              </a:lnSpc>
              <a:spcBef>
                <a:spcPts val="795"/>
              </a:spcBef>
            </a:pPr>
            <a:r>
              <a:rPr dirty="0" sz="1200" spc="-40">
                <a:latin typeface="Verdana"/>
                <a:cs typeface="Verdana"/>
              </a:rPr>
              <a:t>Some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believe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celebrations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should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low-</a:t>
            </a:r>
            <a:r>
              <a:rPr dirty="0" sz="1200" spc="-70">
                <a:latin typeface="Verdana"/>
                <a:cs typeface="Verdana"/>
              </a:rPr>
              <a:t>key,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scriptural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basis </a:t>
            </a:r>
            <a:r>
              <a:rPr dirty="0" sz="1200" spc="-25">
                <a:latin typeface="Verdana"/>
                <a:cs typeface="Verdana"/>
              </a:rPr>
              <a:t>for over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top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celebrations,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like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lavish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parties.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Certainly,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Mitzvah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Orthodox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community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0">
                <a:latin typeface="Verdana"/>
                <a:cs typeface="Verdana"/>
              </a:rPr>
              <a:t> low-</a:t>
            </a:r>
            <a:r>
              <a:rPr dirty="0" sz="1200" spc="-70">
                <a:latin typeface="Verdana"/>
                <a:cs typeface="Verdana"/>
              </a:rPr>
              <a:t>key.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However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becoming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common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abroad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wither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Western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Wall</a:t>
            </a:r>
            <a:r>
              <a:rPr dirty="0" sz="1200" spc="-60">
                <a:latin typeface="Verdana"/>
                <a:cs typeface="Verdana"/>
              </a:rPr>
              <a:t> 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Jerusalem,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place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important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history.</a:t>
            </a:r>
            <a:endParaRPr sz="12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1055"/>
              </a:spcBef>
            </a:pPr>
            <a:r>
              <a:rPr dirty="0" sz="1200" spc="-80" b="1">
                <a:latin typeface="Tahoma"/>
                <a:cs typeface="Tahoma"/>
              </a:rPr>
              <a:t>The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ceremony</a:t>
            </a:r>
            <a:endParaRPr sz="1200">
              <a:latin typeface="Tahoma"/>
              <a:cs typeface="Tahoma"/>
            </a:endParaRPr>
          </a:p>
          <a:p>
            <a:pPr marL="38100" marR="139700">
              <a:lnSpc>
                <a:spcPct val="117500"/>
              </a:lnSpc>
              <a:spcBef>
                <a:spcPts val="805"/>
              </a:spcBef>
            </a:pPr>
            <a:r>
              <a:rPr dirty="0" sz="1200">
                <a:latin typeface="Verdana"/>
                <a:cs typeface="Verdana"/>
              </a:rPr>
              <a:t>Anyone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undergoing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has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prepares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able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well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ceremony,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period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preparation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religious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instruct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young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handle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Torah,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well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perform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other </a:t>
            </a:r>
            <a:r>
              <a:rPr dirty="0" sz="1200" spc="-55">
                <a:latin typeface="Verdana"/>
                <a:cs typeface="Verdana"/>
              </a:rPr>
              <a:t>religious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obligations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such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tefillin.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quite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young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10">
                <a:latin typeface="Verdana"/>
                <a:cs typeface="Verdana"/>
              </a:rPr>
              <a:t>spend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months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studying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portion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will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read,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learning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60">
                <a:latin typeface="Verdana"/>
                <a:cs typeface="Verdana"/>
              </a:rPr>
              <a:t>tefillin </a:t>
            </a:r>
            <a:r>
              <a:rPr dirty="0" sz="1200" spc="-10">
                <a:latin typeface="Verdana"/>
                <a:cs typeface="Verdana"/>
              </a:rPr>
              <a:t>correctly.</a:t>
            </a:r>
            <a:endParaRPr sz="1200">
              <a:latin typeface="Verdana"/>
              <a:cs typeface="Verdana"/>
            </a:endParaRPr>
          </a:p>
          <a:p>
            <a:pPr marL="38100" marR="92075">
              <a:lnSpc>
                <a:spcPct val="117500"/>
              </a:lnSpc>
              <a:spcBef>
                <a:spcPts val="790"/>
              </a:spcBef>
            </a:pPr>
            <a:r>
              <a:rPr dirty="0" sz="1200" spc="-85">
                <a:latin typeface="Verdana"/>
                <a:cs typeface="Verdana"/>
              </a:rPr>
              <a:t>For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boy,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takes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after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his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13</a:t>
            </a:r>
            <a:r>
              <a:rPr dirty="0" baseline="20833" sz="1200" spc="-75">
                <a:latin typeface="Verdana"/>
                <a:cs typeface="Verdana"/>
              </a:rPr>
              <a:t>th</a:t>
            </a:r>
            <a:r>
              <a:rPr dirty="0" baseline="20833" sz="1200" spc="104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birthday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part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50">
                <a:latin typeface="Verdana"/>
                <a:cs typeface="Verdana"/>
              </a:rPr>
              <a:t>usual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service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synagogue.</a:t>
            </a:r>
            <a:endParaRPr sz="1200">
              <a:latin typeface="Verdana"/>
              <a:cs typeface="Verdana"/>
            </a:endParaRPr>
          </a:p>
          <a:p>
            <a:pPr marL="38100" marR="96520">
              <a:lnSpc>
                <a:spcPct val="117600"/>
              </a:lnSpc>
              <a:spcBef>
                <a:spcPts val="805"/>
              </a:spcBef>
            </a:pP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Bar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Mitzvah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 </a:t>
            </a:r>
            <a:r>
              <a:rPr dirty="0" sz="1200" spc="-55">
                <a:latin typeface="Verdana"/>
                <a:cs typeface="Verdana"/>
              </a:rPr>
              <a:t>scroll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prepared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bimah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rabbi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calls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rest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goes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up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bimah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reads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passages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Hebrew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Sabbath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service.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His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father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</a:t>
            </a:r>
            <a:endParaRPr sz="1200">
              <a:latin typeface="Verdana"/>
              <a:cs typeface="Verdana"/>
            </a:endParaRPr>
          </a:p>
          <a:p>
            <a:pPr marL="38100" marR="115570">
              <a:lnSpc>
                <a:spcPct val="117500"/>
              </a:lnSpc>
            </a:pPr>
            <a:r>
              <a:rPr dirty="0" sz="1200" spc="-25">
                <a:latin typeface="Verdana"/>
                <a:cs typeface="Verdana"/>
              </a:rPr>
              <a:t>particular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blessing: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‘Blessed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freed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liability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one.”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5">
                <a:latin typeface="Verdana"/>
                <a:cs typeface="Verdana"/>
              </a:rPr>
              <a:t>Midrash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states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35">
                <a:latin typeface="Verdana"/>
                <a:cs typeface="Verdana"/>
              </a:rPr>
              <a:t> father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obligated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concern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himself</a:t>
            </a:r>
            <a:r>
              <a:rPr dirty="0" sz="1200" spc="-65">
                <a:latin typeface="Verdana"/>
                <a:cs typeface="Verdana"/>
              </a:rPr>
              <a:t> with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upbringing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his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son </a:t>
            </a:r>
            <a:r>
              <a:rPr dirty="0" sz="1200" spc="-70">
                <a:latin typeface="Verdana"/>
                <a:cs typeface="Verdana"/>
              </a:rPr>
              <a:t>until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age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thirteen,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becomes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Bar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Mitzvah,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released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from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duty.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natural </a:t>
            </a:r>
            <a:r>
              <a:rPr dirty="0" sz="1200" spc="-30">
                <a:latin typeface="Verdana"/>
                <a:cs typeface="Verdana"/>
              </a:rPr>
              <a:t>father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blessings,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according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law.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some </a:t>
            </a:r>
            <a:r>
              <a:rPr dirty="0" sz="1200" spc="-40">
                <a:latin typeface="Verdana"/>
                <a:cs typeface="Verdana"/>
              </a:rPr>
              <a:t>communities,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50">
                <a:latin typeface="Verdana"/>
                <a:cs typeface="Verdana"/>
              </a:rPr>
              <a:t> portions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lead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prayers,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35">
                <a:latin typeface="Verdana"/>
                <a:cs typeface="Verdana"/>
              </a:rPr>
              <a:t> demonstration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them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accepting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him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 </a:t>
            </a:r>
            <a:r>
              <a:rPr dirty="0" sz="1200" spc="-10">
                <a:latin typeface="Verdana"/>
                <a:cs typeface="Verdana"/>
              </a:rPr>
              <a:t>adult.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1509" y="7143216"/>
            <a:ext cx="2476499" cy="26860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7145134"/>
            <a:ext cx="3872229" cy="268414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42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730757"/>
            <a:ext cx="6617970" cy="7195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24020" marR="5080">
              <a:lnSpc>
                <a:spcPct val="117500"/>
              </a:lnSpc>
              <a:spcBef>
                <a:spcPts val="10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rabbi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gives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his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sermon,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35">
                <a:latin typeface="Verdana"/>
                <a:cs typeface="Verdana"/>
              </a:rPr>
              <a:t>remind</a:t>
            </a:r>
            <a:r>
              <a:rPr dirty="0" sz="1200" spc="-70">
                <a:latin typeface="Verdana"/>
                <a:cs typeface="Verdana"/>
              </a:rPr>
              <a:t> him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his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duty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keep 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commandments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throughout </a:t>
            </a:r>
            <a:r>
              <a:rPr dirty="0" sz="1200" spc="-105">
                <a:latin typeface="Verdana"/>
                <a:cs typeface="Verdana"/>
              </a:rPr>
              <a:t>his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life.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Finally,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blessed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by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rabbi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words,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‘The</a:t>
            </a:r>
            <a:endParaRPr sz="1200">
              <a:latin typeface="Verdana"/>
              <a:cs typeface="Verdana"/>
            </a:endParaRPr>
          </a:p>
          <a:p>
            <a:pPr marL="4224020" marR="40005">
              <a:lnSpc>
                <a:spcPct val="117500"/>
              </a:lnSpc>
            </a:pPr>
            <a:r>
              <a:rPr dirty="0" sz="1200" spc="-45">
                <a:latin typeface="Verdana"/>
                <a:cs typeface="Verdana"/>
              </a:rPr>
              <a:t>Lord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bless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thee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thee.’ </a:t>
            </a:r>
            <a:r>
              <a:rPr dirty="0" sz="1200" spc="-55">
                <a:latin typeface="Verdana"/>
                <a:cs typeface="Verdana"/>
              </a:rPr>
              <a:t>Kiddush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service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allow</a:t>
            </a:r>
            <a:r>
              <a:rPr dirty="0" sz="1200" spc="-50">
                <a:latin typeface="Verdana"/>
                <a:cs typeface="Verdana"/>
              </a:rPr>
              <a:t> s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celebrate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event,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often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>
                <a:latin typeface="Verdana"/>
                <a:cs typeface="Verdana"/>
              </a:rPr>
              <a:t>big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family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celebration.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200">
              <a:latin typeface="Verdana"/>
              <a:cs typeface="Verdana"/>
            </a:endParaRPr>
          </a:p>
          <a:p>
            <a:pPr marL="12700" marR="163195">
              <a:lnSpc>
                <a:spcPct val="117500"/>
              </a:lnSpc>
            </a:pPr>
            <a:r>
              <a:rPr dirty="0" sz="1200" spc="-8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Reform,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Liberal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Masorti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girl’s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Mitzvah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would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follow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same </a:t>
            </a:r>
            <a:r>
              <a:rPr dirty="0" sz="1200" spc="-30">
                <a:latin typeface="Verdana"/>
                <a:cs typeface="Verdana"/>
              </a:rPr>
              <a:t>process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synagogue,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Some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Masorti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congregations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do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allow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girls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65">
                <a:latin typeface="Verdana"/>
                <a:cs typeface="Verdana"/>
              </a:rPr>
              <a:t>Torah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do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Friday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evening,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girl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recite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Prophetic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Saturday.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Friday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would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normally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have </a:t>
            </a:r>
            <a:r>
              <a:rPr dirty="0" sz="1200" spc="-10">
                <a:latin typeface="Verdana"/>
                <a:cs typeface="Verdana"/>
              </a:rPr>
              <a:t>readings.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1200">
              <a:latin typeface="Verdana"/>
              <a:cs typeface="Verdana"/>
            </a:endParaRPr>
          </a:p>
          <a:p>
            <a:pPr marL="12700" marR="594360">
              <a:lnSpc>
                <a:spcPct val="117500"/>
              </a:lnSpc>
            </a:pPr>
            <a:r>
              <a:rPr dirty="0" sz="1200" spc="-85">
                <a:latin typeface="Verdana"/>
                <a:cs typeface="Verdana"/>
              </a:rPr>
              <a:t>For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Jews,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occasion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usually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low-</a:t>
            </a:r>
            <a:r>
              <a:rPr dirty="0" sz="1200" spc="-70">
                <a:latin typeface="Verdana"/>
                <a:cs typeface="Verdana"/>
              </a:rPr>
              <a:t>key,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private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family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affair, </a:t>
            </a:r>
            <a:r>
              <a:rPr dirty="0" sz="1200">
                <a:latin typeface="Verdana"/>
                <a:cs typeface="Verdana"/>
              </a:rPr>
              <a:t>celebrated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modest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meal,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blessings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new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clothes.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200">
              <a:latin typeface="Verdana"/>
              <a:cs typeface="Verdana"/>
            </a:endParaRPr>
          </a:p>
          <a:p>
            <a:pPr marL="12700" marR="42545">
              <a:lnSpc>
                <a:spcPct val="117500"/>
              </a:lnSpc>
            </a:pPr>
            <a:r>
              <a:rPr dirty="0" sz="1200" spc="-20">
                <a:latin typeface="Verdana"/>
                <a:cs typeface="Verdana"/>
              </a:rPr>
              <a:t>However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some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communities,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girls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allowed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Bat </a:t>
            </a:r>
            <a:r>
              <a:rPr dirty="0" sz="1200" spc="-45">
                <a:latin typeface="Verdana"/>
                <a:cs typeface="Verdana"/>
              </a:rPr>
              <a:t>Mitzvah,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allowed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address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</a:t>
            </a:r>
            <a:r>
              <a:rPr dirty="0" sz="1200" spc="-55">
                <a:latin typeface="Verdana"/>
                <a:cs typeface="Verdana"/>
              </a:rPr>
              <a:t> with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65">
                <a:latin typeface="Verdana"/>
                <a:cs typeface="Verdana"/>
              </a:rPr>
              <a:t> their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new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religious </a:t>
            </a:r>
            <a:r>
              <a:rPr dirty="0" sz="1200" spc="-85">
                <a:latin typeface="Verdana"/>
                <a:cs typeface="Verdana"/>
              </a:rPr>
              <a:t>status,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would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0">
                <a:latin typeface="Verdana"/>
                <a:cs typeface="Verdana"/>
              </a:rPr>
              <a:t> written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after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 </a:t>
            </a:r>
            <a:r>
              <a:rPr dirty="0" sz="1200">
                <a:latin typeface="Verdana"/>
                <a:cs typeface="Verdana"/>
              </a:rPr>
              <a:t>own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research.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1200">
              <a:latin typeface="Verdana"/>
              <a:cs typeface="Verdana"/>
            </a:endParaRPr>
          </a:p>
          <a:p>
            <a:pPr marL="12700" marR="4007485" indent="40640">
              <a:lnSpc>
                <a:spcPct val="117500"/>
              </a:lnSpc>
              <a:spcBef>
                <a:spcPts val="5"/>
              </a:spcBef>
            </a:pP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Reform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tradition,</a:t>
            </a:r>
            <a:r>
              <a:rPr dirty="0" sz="1200" spc="-80">
                <a:latin typeface="Verdana"/>
                <a:cs typeface="Verdana"/>
              </a:rPr>
              <a:t> 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 </a:t>
            </a:r>
            <a:r>
              <a:rPr dirty="0" sz="1200" spc="-50">
                <a:latin typeface="Verdana"/>
                <a:cs typeface="Verdana"/>
              </a:rPr>
              <a:t>unusual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young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person </a:t>
            </a:r>
            <a:r>
              <a:rPr dirty="0" sz="1200" spc="-20">
                <a:latin typeface="Verdana"/>
                <a:cs typeface="Verdana"/>
              </a:rPr>
              <a:t>design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 </a:t>
            </a:r>
            <a:r>
              <a:rPr dirty="0" sz="1200">
                <a:latin typeface="Verdana"/>
                <a:cs typeface="Verdana"/>
              </a:rPr>
              <a:t>own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Bar/Bat </a:t>
            </a:r>
            <a:r>
              <a:rPr dirty="0" sz="1200" spc="-35">
                <a:latin typeface="Verdana"/>
                <a:cs typeface="Verdana"/>
              </a:rPr>
              <a:t>Mitzvah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ceremony,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including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giving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sermons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research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study.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074" y="834067"/>
            <a:ext cx="3853352" cy="21801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8810" y="6673215"/>
            <a:ext cx="3924299" cy="235458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42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42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070" cy="941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difference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between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Bar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Mitzvah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Bat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Mitzvah?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60">
                <a:latin typeface="Verdana"/>
                <a:cs typeface="Verdana"/>
              </a:rPr>
              <a:t>Why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these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ceremonies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important</a:t>
            </a:r>
            <a:r>
              <a:rPr dirty="0" sz="1100" spc="-55">
                <a:latin typeface="Verdana"/>
                <a:cs typeface="Verdana"/>
              </a:rPr>
              <a:t> in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Judaism?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Describe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the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ceremony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for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65">
                <a:latin typeface="Verdana"/>
                <a:cs typeface="Verdana"/>
              </a:rPr>
              <a:t> Bar </a:t>
            </a:r>
            <a:r>
              <a:rPr dirty="0" sz="1100" spc="-10">
                <a:latin typeface="Verdana"/>
                <a:cs typeface="Verdana"/>
              </a:rPr>
              <a:t>Mitzvah.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Describe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the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celebrations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for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Bat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Mitzvah.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508000" indent="-266700">
              <a:lnSpc>
                <a:spcPct val="100000"/>
              </a:lnSpc>
              <a:buAutoNum type="arabicPeriod" startAt="5"/>
              <a:tabLst>
                <a:tab pos="508000" algn="l"/>
              </a:tabLst>
            </a:pPr>
            <a:r>
              <a:rPr dirty="0" sz="1100" spc="-40">
                <a:latin typeface="Verdana"/>
                <a:cs typeface="Verdana"/>
              </a:rPr>
              <a:t>“Bar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Mitzvah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more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celebration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than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serious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religious </a:t>
            </a:r>
            <a:r>
              <a:rPr dirty="0" sz="1100" spc="-20">
                <a:latin typeface="Verdana"/>
                <a:cs typeface="Verdana"/>
              </a:rPr>
              <a:t>event.”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this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</a:pP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alternative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30251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Marriage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185418"/>
            <a:ext cx="6658609" cy="8699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350">
              <a:lnSpc>
                <a:spcPct val="117500"/>
              </a:lnSpc>
              <a:spcBef>
                <a:spcPts val="100"/>
              </a:spcBef>
            </a:pP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full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custom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tradition.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Marriage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fulfilment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commandment </a:t>
            </a:r>
            <a:r>
              <a:rPr dirty="0" sz="1200" spc="-60">
                <a:latin typeface="Verdana"/>
                <a:cs typeface="Verdana"/>
              </a:rPr>
              <a:t>in </a:t>
            </a:r>
            <a:r>
              <a:rPr dirty="0" sz="1200" spc="-35">
                <a:latin typeface="Verdana"/>
                <a:cs typeface="Verdana"/>
              </a:rPr>
              <a:t>Genesis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55">
                <a:latin typeface="Verdana"/>
                <a:cs typeface="Verdana"/>
              </a:rPr>
              <a:t>1:28: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“Be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fruitful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multiply.”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Judaism,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having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children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only</a:t>
            </a:r>
            <a:r>
              <a:rPr dirty="0" sz="1200" spc="-70">
                <a:latin typeface="Verdana"/>
                <a:cs typeface="Verdana"/>
              </a:rPr>
              <a:t> rightly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done </a:t>
            </a:r>
            <a:r>
              <a:rPr dirty="0" sz="1200" spc="-60">
                <a:latin typeface="Verdana"/>
                <a:cs typeface="Verdana"/>
              </a:rPr>
              <a:t>within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marriage; </a:t>
            </a:r>
            <a:r>
              <a:rPr dirty="0" sz="1200">
                <a:latin typeface="Verdana"/>
                <a:cs typeface="Verdana"/>
              </a:rPr>
              <a:t>hence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marriage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necessary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fulfil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earliest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commands </a:t>
            </a:r>
            <a:r>
              <a:rPr dirty="0" sz="1200" spc="-20">
                <a:latin typeface="Verdana"/>
                <a:cs typeface="Verdana"/>
              </a:rPr>
              <a:t>given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humans.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However,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just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having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children.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natural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state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things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married.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From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time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Adam,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Eve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created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helper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>
                <a:latin typeface="Verdana"/>
                <a:cs typeface="Verdana"/>
              </a:rPr>
              <a:t>companion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him,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giving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template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living.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blessing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helps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>
                <a:latin typeface="Verdana"/>
                <a:cs typeface="Verdana"/>
              </a:rPr>
              <a:t>overcome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loneliness;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both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actual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spiritual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loneliness.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idea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partners </a:t>
            </a:r>
            <a:r>
              <a:rPr dirty="0" sz="1200">
                <a:latin typeface="Verdana"/>
                <a:cs typeface="Verdana"/>
              </a:rPr>
              <a:t>complete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each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other;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marriage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natural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state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blessing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25">
                <a:latin typeface="Verdana"/>
                <a:cs typeface="Verdana"/>
              </a:rPr>
              <a:t> G-d.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1200" spc="-80" b="1">
                <a:latin typeface="Tahoma"/>
                <a:cs typeface="Tahoma"/>
              </a:rPr>
              <a:t>The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Ceremony</a:t>
            </a:r>
            <a:endParaRPr sz="1200">
              <a:latin typeface="Tahoma"/>
              <a:cs typeface="Tahoma"/>
            </a:endParaRPr>
          </a:p>
          <a:p>
            <a:pPr marL="12700" marR="4501515">
              <a:lnSpc>
                <a:spcPct val="117500"/>
              </a:lnSpc>
              <a:spcBef>
                <a:spcPts val="810"/>
              </a:spcBef>
            </a:pP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Talmudic</a:t>
            </a:r>
            <a:r>
              <a:rPr dirty="0" sz="1200" spc="-65">
                <a:latin typeface="Verdana"/>
                <a:cs typeface="Verdana"/>
              </a:rPr>
              <a:t> times </a:t>
            </a:r>
            <a:r>
              <a:rPr dirty="0" sz="1200" spc="-80">
                <a:latin typeface="Verdana"/>
                <a:cs typeface="Verdana"/>
              </a:rPr>
              <a:t>(70BCE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80">
                <a:latin typeface="Verdana"/>
                <a:cs typeface="Verdana"/>
              </a:rPr>
              <a:t>500CE),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25">
                <a:latin typeface="Verdana"/>
                <a:cs typeface="Verdana"/>
              </a:rPr>
              <a:t>betrothal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called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50">
                <a:latin typeface="Verdana"/>
                <a:cs typeface="Verdana"/>
              </a:rPr>
              <a:t>kiddushin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separate </a:t>
            </a:r>
            <a:r>
              <a:rPr dirty="0" sz="1200" spc="-25">
                <a:latin typeface="Verdana"/>
                <a:cs typeface="Verdana"/>
              </a:rPr>
              <a:t>marriage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ceremony.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These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now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either </a:t>
            </a:r>
            <a:r>
              <a:rPr dirty="0" sz="1200" spc="-35">
                <a:latin typeface="Verdana"/>
                <a:cs typeface="Verdana"/>
              </a:rPr>
              <a:t>side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reading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ketubah </a:t>
            </a:r>
            <a:r>
              <a:rPr dirty="0" sz="1200" spc="-35">
                <a:latin typeface="Verdana"/>
                <a:cs typeface="Verdana"/>
              </a:rPr>
              <a:t>(marriage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contract).</a:t>
            </a:r>
            <a:endParaRPr sz="1200">
              <a:latin typeface="Verdana"/>
              <a:cs typeface="Verdana"/>
            </a:endParaRPr>
          </a:p>
          <a:p>
            <a:pPr marL="12700" marR="4603115">
              <a:lnSpc>
                <a:spcPct val="1175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betrothal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ceremony </a:t>
            </a:r>
            <a:r>
              <a:rPr dirty="0" sz="1200" spc="-25">
                <a:latin typeface="Verdana"/>
                <a:cs typeface="Verdana"/>
              </a:rPr>
              <a:t>begins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veiled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bride </a:t>
            </a:r>
            <a:r>
              <a:rPr dirty="0" sz="1200">
                <a:latin typeface="Verdana"/>
                <a:cs typeface="Verdana"/>
              </a:rPr>
              <a:t>approaching</a:t>
            </a:r>
            <a:r>
              <a:rPr dirty="0" sz="1200" spc="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circling </a:t>
            </a:r>
            <a:r>
              <a:rPr dirty="0" sz="1200" spc="-40">
                <a:latin typeface="Verdana"/>
                <a:cs typeface="Verdana"/>
              </a:rPr>
              <a:t>her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husband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Two </a:t>
            </a:r>
            <a:r>
              <a:rPr dirty="0" sz="1200" spc="-65">
                <a:latin typeface="Verdana"/>
                <a:cs typeface="Verdana"/>
              </a:rPr>
              <a:t>blessings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recited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over</a:t>
            </a:r>
            <a:endParaRPr sz="1200">
              <a:latin typeface="Verdana"/>
              <a:cs typeface="Verdana"/>
            </a:endParaRPr>
          </a:p>
          <a:p>
            <a:pPr marL="12700" marR="6350">
              <a:lnSpc>
                <a:spcPct val="117500"/>
              </a:lnSpc>
            </a:pPr>
            <a:r>
              <a:rPr dirty="0" sz="1200" spc="-60">
                <a:latin typeface="Verdana"/>
                <a:cs typeface="Verdana"/>
              </a:rPr>
              <a:t>wine;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blessing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over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wine,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commandments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marriage.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will </a:t>
            </a:r>
            <a:r>
              <a:rPr dirty="0" sz="1200" spc="-25">
                <a:latin typeface="Verdana"/>
                <a:cs typeface="Verdana"/>
              </a:rPr>
              <a:t>then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bride-</a:t>
            </a:r>
            <a:r>
              <a:rPr dirty="0" sz="1200" spc="-75">
                <a:latin typeface="Verdana"/>
                <a:cs typeface="Verdana"/>
              </a:rPr>
              <a:t>to-</a:t>
            </a:r>
            <a:r>
              <a:rPr dirty="0" sz="1200">
                <a:latin typeface="Verdana"/>
                <a:cs typeface="Verdana"/>
              </a:rPr>
              <a:t>be’s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finger.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55">
                <a:latin typeface="Verdana"/>
                <a:cs typeface="Verdana"/>
              </a:rPr>
              <a:t>ring </a:t>
            </a:r>
            <a:r>
              <a:rPr dirty="0" sz="1200" spc="-75">
                <a:latin typeface="Verdana"/>
                <a:cs typeface="Verdana"/>
              </a:rPr>
              <a:t>(or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rings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Reform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Judaism)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must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undecorated,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unbroken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circle,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showing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hope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harmonious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marriage.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0">
                <a:latin typeface="Verdana"/>
                <a:cs typeface="Verdana"/>
              </a:rPr>
              <a:t>husband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recite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Talmud: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‘With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ring,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you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wedded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accordance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laws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Moses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Israel.’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forefinger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right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hand,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she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puts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finger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left.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usually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happens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under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huppah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(wedding canopy).</a:t>
            </a:r>
            <a:endParaRPr sz="1200">
              <a:latin typeface="Verdana"/>
              <a:cs typeface="Verdana"/>
            </a:endParaRPr>
          </a:p>
          <a:p>
            <a:pPr marL="2647950" marR="93345">
              <a:lnSpc>
                <a:spcPct val="117500"/>
              </a:lnSpc>
              <a:spcBef>
                <a:spcPts val="790"/>
              </a:spcBef>
            </a:pPr>
            <a:r>
              <a:rPr dirty="0" sz="1200" spc="-60">
                <a:latin typeface="Verdana"/>
                <a:cs typeface="Verdana"/>
              </a:rPr>
              <a:t>Next,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ketubah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signed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front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witnesses. </a:t>
            </a:r>
            <a:r>
              <a:rPr dirty="0" sz="1200" spc="-25">
                <a:latin typeface="Verdana"/>
                <a:cs typeface="Verdana"/>
              </a:rPr>
              <a:t>It </a:t>
            </a:r>
            <a:r>
              <a:rPr dirty="0" sz="1200" spc="-35">
                <a:latin typeface="Verdana"/>
                <a:cs typeface="Verdana"/>
              </a:rPr>
              <a:t>details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legal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terms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marriage;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>
                <a:latin typeface="Verdana"/>
                <a:cs typeface="Verdana"/>
              </a:rPr>
              <a:t>payable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if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husband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dies,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divorce.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It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aloud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it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witnessed.</a:t>
            </a:r>
            <a:endParaRPr sz="1200">
              <a:latin typeface="Verdana"/>
              <a:cs typeface="Verdana"/>
            </a:endParaRPr>
          </a:p>
          <a:p>
            <a:pPr marL="2647950" marR="5080">
              <a:lnSpc>
                <a:spcPct val="1175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bride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walks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around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groom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(three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times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some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traditions,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seven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others).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custom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links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Jeremiah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31:21,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where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says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woman encompasses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protects </a:t>
            </a:r>
            <a:r>
              <a:rPr dirty="0" sz="1200" spc="-40">
                <a:latin typeface="Verdana"/>
                <a:cs typeface="Verdana"/>
              </a:rPr>
              <a:t>her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husband,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also </a:t>
            </a:r>
            <a:r>
              <a:rPr dirty="0" sz="1200" spc="-10">
                <a:latin typeface="Verdana"/>
                <a:cs typeface="Verdana"/>
              </a:rPr>
              <a:t>Hosea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2:21-</a:t>
            </a:r>
            <a:r>
              <a:rPr dirty="0" sz="1200" spc="-110">
                <a:latin typeface="Verdana"/>
                <a:cs typeface="Verdana"/>
              </a:rPr>
              <a:t>22,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where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5">
                <a:latin typeface="Verdana"/>
                <a:cs typeface="Verdana"/>
              </a:rPr>
              <a:t> speaks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saying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0660" y="3301999"/>
            <a:ext cx="4356099" cy="2768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7874266"/>
            <a:ext cx="2520950" cy="201930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53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414020"/>
            <a:ext cx="6597015" cy="2909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65735">
              <a:lnSpc>
                <a:spcPct val="117500"/>
              </a:lnSpc>
              <a:spcBef>
                <a:spcPts val="100"/>
              </a:spcBef>
            </a:pPr>
            <a:r>
              <a:rPr dirty="0" sz="1200" spc="-120">
                <a:latin typeface="Verdana"/>
                <a:cs typeface="Verdana"/>
              </a:rPr>
              <a:t>‘I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betroth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you’</a:t>
            </a:r>
            <a:r>
              <a:rPr dirty="0" sz="1200" spc="-40">
                <a:latin typeface="Verdana"/>
                <a:cs typeface="Verdana"/>
              </a:rPr>
              <a:t> three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times.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The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huppah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represents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marriage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bedroom.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Traditionally, </a:t>
            </a:r>
            <a:r>
              <a:rPr dirty="0" sz="1200" spc="-10">
                <a:latin typeface="Verdana"/>
                <a:cs typeface="Verdana"/>
              </a:rPr>
              <a:t>weddings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happen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in</a:t>
            </a:r>
            <a:r>
              <a:rPr dirty="0" sz="120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open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air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blessing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to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Abraham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his</a:t>
            </a:r>
            <a:r>
              <a:rPr dirty="0" sz="1200" spc="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children </a:t>
            </a:r>
            <a:r>
              <a:rPr dirty="0" sz="1200">
                <a:latin typeface="Verdana"/>
                <a:cs typeface="Verdana"/>
              </a:rPr>
              <a:t>would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numerous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stars.</a:t>
            </a:r>
            <a:endParaRPr sz="1200">
              <a:latin typeface="Verdana"/>
              <a:cs typeface="Verdana"/>
            </a:endParaRPr>
          </a:p>
          <a:p>
            <a:pPr marL="12700" marR="57150">
              <a:lnSpc>
                <a:spcPct val="1175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rabbi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might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speech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responsibilities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marriage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couple.</a:t>
            </a:r>
            <a:r>
              <a:rPr dirty="0" sz="1200" spc="-70">
                <a:latin typeface="Verdana"/>
                <a:cs typeface="Verdana"/>
              </a:rPr>
              <a:t> 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cantor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sing.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Seven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blessings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said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couple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presence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minyan,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fifth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sixth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specifically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marriage.</a:t>
            </a:r>
            <a:endParaRPr sz="1200">
              <a:latin typeface="Verdana"/>
              <a:cs typeface="Verdana"/>
            </a:endParaRPr>
          </a:p>
          <a:p>
            <a:pPr marL="12700" marR="82550">
              <a:lnSpc>
                <a:spcPct val="117500"/>
              </a:lnSpc>
              <a:spcBef>
                <a:spcPts val="79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bride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groom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share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glass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wine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blessings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bestowed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rabbi.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  <a:spcBef>
                <a:spcPts val="805"/>
              </a:spcBef>
            </a:pPr>
            <a:r>
              <a:rPr dirty="0" sz="1200" spc="-65">
                <a:latin typeface="Verdana"/>
                <a:cs typeface="Verdana"/>
              </a:rPr>
              <a:t>Finally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groom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crushes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glass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under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his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foot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remember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destruction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5">
                <a:latin typeface="Verdana"/>
                <a:cs typeface="Verdana"/>
              </a:rPr>
              <a:t>Temple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Jerusalem.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act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breaking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glass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remind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couple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times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80">
                <a:latin typeface="Verdana"/>
                <a:cs typeface="Verdana"/>
              </a:rPr>
              <a:t>joy,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remain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aware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sadness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trouble,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remain </a:t>
            </a:r>
            <a:r>
              <a:rPr dirty="0" sz="1200" spc="-45">
                <a:latin typeface="Verdana"/>
                <a:cs typeface="Verdana"/>
              </a:rPr>
              <a:t>mindful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helps them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manage</a:t>
            </a:r>
            <a:r>
              <a:rPr dirty="0" sz="1200" spc="-35">
                <a:latin typeface="Verdana"/>
                <a:cs typeface="Verdana"/>
              </a:rPr>
              <a:t> those difficult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times.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7293864"/>
            <a:ext cx="6507480" cy="237807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most traditions,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private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room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five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minutes,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called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‘Yichud’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200" spc="-50">
                <a:latin typeface="Verdana"/>
                <a:cs typeface="Verdana"/>
              </a:rPr>
              <a:t>(privacy).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married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hey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cannot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alone</a:t>
            </a:r>
            <a:r>
              <a:rPr dirty="0" sz="1200" spc="-30">
                <a:latin typeface="Verdana"/>
                <a:cs typeface="Verdana"/>
              </a:rPr>
              <a:t> together,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so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alone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shows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married.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Today,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gives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moment’s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80">
                <a:latin typeface="Verdana"/>
                <a:cs typeface="Verdana"/>
              </a:rPr>
              <a:t>peace</a:t>
            </a:r>
            <a:r>
              <a:rPr dirty="0" sz="1200" spc="-60">
                <a:latin typeface="Verdana"/>
                <a:cs typeface="Verdana"/>
              </a:rPr>
              <a:t> 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200" spc="-45">
                <a:latin typeface="Verdana"/>
                <a:cs typeface="Verdana"/>
              </a:rPr>
              <a:t>otherwise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hectic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day.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With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act,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marriage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complete.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1200" spc="-20" b="1">
                <a:latin typeface="Tahoma"/>
                <a:cs typeface="Tahoma"/>
              </a:rPr>
              <a:t>Some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spc="-60" b="1">
                <a:latin typeface="Tahoma"/>
                <a:cs typeface="Tahoma"/>
              </a:rPr>
              <a:t>different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traditions</a:t>
            </a:r>
            <a:endParaRPr sz="1200">
              <a:latin typeface="Tahoma"/>
              <a:cs typeface="Tahoma"/>
            </a:endParaRPr>
          </a:p>
          <a:p>
            <a:pPr marL="468630" marR="2133600" indent="-227965">
              <a:lnSpc>
                <a:spcPct val="117500"/>
              </a:lnSpc>
              <a:spcBef>
                <a:spcPts val="805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55" b="1">
                <a:latin typeface="Tahoma"/>
                <a:cs typeface="Tahoma"/>
              </a:rPr>
              <a:t>Before</a:t>
            </a:r>
            <a:r>
              <a:rPr dirty="0" sz="1200" spc="1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1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ceremony</a:t>
            </a:r>
            <a:r>
              <a:rPr dirty="0" sz="1200" spc="-30">
                <a:latin typeface="Verdana"/>
                <a:cs typeface="Verdana"/>
              </a:rPr>
              <a:t>: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most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fast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10">
                <a:latin typeface="Verdana"/>
                <a:cs typeface="Verdana"/>
              </a:rPr>
              <a:t>ceremony,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most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allow</a:t>
            </a:r>
            <a:r>
              <a:rPr dirty="0" sz="1200" spc="-25">
                <a:latin typeface="Verdana"/>
                <a:cs typeface="Verdana"/>
              </a:rPr>
              <a:t> 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couple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see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70">
                <a:latin typeface="Verdana"/>
                <a:cs typeface="Verdana"/>
              </a:rPr>
              <a:t>each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ceremony.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	Orthodox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tradition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couple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each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whole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week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before.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549141"/>
            <a:ext cx="6645909" cy="34702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0228" y="8330044"/>
            <a:ext cx="1600986" cy="150876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53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73100" y="414020"/>
            <a:ext cx="6419215" cy="840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029" marR="1934210" indent="-227965">
              <a:lnSpc>
                <a:spcPct val="1175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200" spc="-100" b="1">
                <a:latin typeface="Tahoma"/>
                <a:cs typeface="Tahoma"/>
              </a:rPr>
              <a:t>Aufruf</a:t>
            </a:r>
            <a:r>
              <a:rPr dirty="0" sz="1200" spc="-100">
                <a:latin typeface="Verdana"/>
                <a:cs typeface="Verdana"/>
              </a:rPr>
              <a:t>: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morning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wedding,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35">
                <a:latin typeface="Verdana"/>
                <a:cs typeface="Verdana"/>
              </a:rPr>
              <a:t>traditional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Judaism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groom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attend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20">
                <a:latin typeface="Verdana"/>
                <a:cs typeface="Verdana"/>
              </a:rPr>
              <a:t>synagogue,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called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up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receive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congratulations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 </a:t>
            </a:r>
            <a:r>
              <a:rPr dirty="0" sz="1200" spc="-20">
                <a:latin typeface="Verdana"/>
                <a:cs typeface="Verdana"/>
              </a:rPr>
              <a:t>	</a:t>
            </a:r>
            <a:r>
              <a:rPr dirty="0" sz="1200" spc="-45">
                <a:latin typeface="Verdana"/>
                <a:cs typeface="Verdana"/>
              </a:rPr>
              <a:t>communities,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showered</a:t>
            </a:r>
            <a:r>
              <a:rPr dirty="0" sz="1200" spc="-60">
                <a:latin typeface="Verdana"/>
                <a:cs typeface="Verdana"/>
              </a:rPr>
              <a:t> with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nuts,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almonds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100">
                <a:latin typeface="Verdana"/>
                <a:cs typeface="Verdana"/>
              </a:rPr>
              <a:t>raisins,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commonly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today,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sweets.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symbolise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bridegroom’s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sins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forgiven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be </a:t>
            </a:r>
            <a:r>
              <a:rPr dirty="0" sz="1200" spc="40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‘sweet’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good.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  <a:buFont typeface="Wingdings"/>
              <a:buChar char=""/>
            </a:pPr>
            <a:endParaRPr sz="1200">
              <a:latin typeface="Verdana"/>
              <a:cs typeface="Verdana"/>
            </a:endParaRPr>
          </a:p>
          <a:p>
            <a:pPr lvl="1" marL="1873250" marR="8890" indent="196215">
              <a:lnSpc>
                <a:spcPct val="117500"/>
              </a:lnSpc>
              <a:buFont typeface="Wingdings"/>
              <a:buChar char=""/>
              <a:tabLst>
                <a:tab pos="2069464" algn="l"/>
              </a:tabLst>
            </a:pPr>
            <a:r>
              <a:rPr dirty="0" sz="1200" b="1">
                <a:latin typeface="Tahoma"/>
                <a:cs typeface="Tahoma"/>
              </a:rPr>
              <a:t>Kabbalat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-75" b="1">
                <a:latin typeface="Tahoma"/>
                <a:cs typeface="Tahoma"/>
              </a:rPr>
              <a:t>Panim</a:t>
            </a:r>
            <a:r>
              <a:rPr dirty="0" sz="1200" spc="-75">
                <a:latin typeface="Verdana"/>
                <a:cs typeface="Verdana"/>
              </a:rPr>
              <a:t>: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weddings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start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>
                <a:latin typeface="Verdana"/>
                <a:cs typeface="Verdana"/>
              </a:rPr>
              <a:t>reception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separate</a:t>
            </a:r>
            <a:r>
              <a:rPr dirty="0" sz="1200" spc="-55">
                <a:latin typeface="Verdana"/>
                <a:cs typeface="Verdana"/>
              </a:rPr>
              <a:t> 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women.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groom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greets </a:t>
            </a:r>
            <a:r>
              <a:rPr dirty="0" sz="1200" spc="-110">
                <a:latin typeface="Verdana"/>
                <a:cs typeface="Verdana"/>
              </a:rPr>
              <a:t>his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guests,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sing</a:t>
            </a:r>
            <a:r>
              <a:rPr dirty="0" sz="1200" spc="-55">
                <a:latin typeface="Verdana"/>
                <a:cs typeface="Verdana"/>
              </a:rPr>
              <a:t> for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him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toast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his</a:t>
            </a:r>
            <a:r>
              <a:rPr dirty="0" sz="1200" spc="-35">
                <a:latin typeface="Verdana"/>
                <a:cs typeface="Verdana"/>
              </a:rPr>
              <a:t> happiness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40">
                <a:latin typeface="Verdana"/>
                <a:cs typeface="Verdana"/>
              </a:rPr>
              <a:t>health.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bride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sits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throne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greet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her</a:t>
            </a:r>
            <a:r>
              <a:rPr dirty="0" sz="1200" spc="-70">
                <a:latin typeface="Verdana"/>
                <a:cs typeface="Verdana"/>
              </a:rPr>
              <a:t> guests.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75">
                <a:latin typeface="Verdana"/>
                <a:cs typeface="Verdana"/>
              </a:rPr>
              <a:t>mothers-</a:t>
            </a:r>
            <a:r>
              <a:rPr dirty="0" sz="1200" spc="-100">
                <a:latin typeface="Verdana"/>
                <a:cs typeface="Verdana"/>
              </a:rPr>
              <a:t>in-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70">
                <a:latin typeface="Verdana"/>
                <a:cs typeface="Verdana"/>
              </a:rPr>
              <a:t> will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break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some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pottery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marriage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serious</a:t>
            </a:r>
            <a:r>
              <a:rPr dirty="0" sz="1200" spc="-40">
                <a:latin typeface="Verdana"/>
                <a:cs typeface="Verdana"/>
              </a:rPr>
              <a:t> undertaking,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just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broken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plate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cannot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be </a:t>
            </a:r>
            <a:r>
              <a:rPr dirty="0" sz="1200" spc="-35">
                <a:latin typeface="Verdana"/>
                <a:cs typeface="Verdana"/>
              </a:rPr>
              <a:t>properly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repaired,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neither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broken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marriage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they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work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it.</a:t>
            </a:r>
            <a:endParaRPr sz="12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35"/>
              </a:spcBef>
              <a:buFont typeface="Wingdings"/>
              <a:buChar char=""/>
            </a:pPr>
            <a:endParaRPr sz="1200">
              <a:latin typeface="Verdana"/>
              <a:cs typeface="Verdana"/>
            </a:endParaRPr>
          </a:p>
          <a:p>
            <a:pPr marL="240029" marR="3827779" indent="-227965">
              <a:lnSpc>
                <a:spcPct val="117500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200" spc="-25" b="1">
                <a:latin typeface="Tahoma"/>
                <a:cs typeface="Tahoma"/>
              </a:rPr>
              <a:t>Veiling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60" b="1">
                <a:latin typeface="Tahoma"/>
                <a:cs typeface="Tahoma"/>
              </a:rPr>
              <a:t>bride</a:t>
            </a:r>
            <a:r>
              <a:rPr dirty="0" sz="1200" spc="-60">
                <a:latin typeface="Verdana"/>
                <a:cs typeface="Verdana"/>
              </a:rPr>
              <a:t>: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50">
                <a:latin typeface="Verdana"/>
                <a:cs typeface="Verdana"/>
              </a:rPr>
              <a:t>Askhenazi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tradition,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groom </a:t>
            </a:r>
            <a:r>
              <a:rPr dirty="0" sz="1200" spc="-20">
                <a:latin typeface="Verdana"/>
                <a:cs typeface="Verdana"/>
              </a:rPr>
              <a:t>	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bride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put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40">
                <a:latin typeface="Verdana"/>
                <a:cs typeface="Verdana"/>
              </a:rPr>
              <a:t>	</a:t>
            </a:r>
            <a:r>
              <a:rPr dirty="0" sz="1200" spc="-55">
                <a:latin typeface="Verdana"/>
                <a:cs typeface="Verdana"/>
              </a:rPr>
              <a:t>veil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over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face,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35">
                <a:latin typeface="Verdana"/>
                <a:cs typeface="Verdana"/>
              </a:rPr>
              <a:t>wears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until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leave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10">
                <a:latin typeface="Verdana"/>
                <a:cs typeface="Verdana"/>
              </a:rPr>
              <a:t>huppah.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means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seen </a:t>
            </a:r>
            <a:r>
              <a:rPr dirty="0" sz="1200" spc="-20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marrying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sure </a:t>
            </a:r>
            <a:r>
              <a:rPr dirty="0" sz="1200" spc="-20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under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veil.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has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30">
                <a:latin typeface="Verdana"/>
                <a:cs typeface="Verdana"/>
              </a:rPr>
              <a:t>Biblical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origins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Rebecca </a:t>
            </a:r>
            <a:r>
              <a:rPr dirty="0" sz="1200" spc="55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covered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her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face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before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60">
                <a:latin typeface="Verdana"/>
                <a:cs typeface="Verdana"/>
              </a:rPr>
              <a:t>marrying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Isaac.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alternatively, </a:t>
            </a:r>
            <a:r>
              <a:rPr dirty="0" sz="1200" spc="-35">
                <a:latin typeface="Verdana"/>
                <a:cs typeface="Verdana"/>
              </a:rPr>
              <a:t>	</a:t>
            </a:r>
            <a:r>
              <a:rPr dirty="0" sz="1200" spc="-30">
                <a:latin typeface="Verdana"/>
                <a:cs typeface="Verdana"/>
              </a:rPr>
              <a:t>recalls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Jacob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tricked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45">
                <a:latin typeface="Verdana"/>
                <a:cs typeface="Verdana"/>
              </a:rPr>
              <a:t>into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marrying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he</a:t>
            </a:r>
            <a:endParaRPr sz="1200">
              <a:latin typeface="Verdana"/>
              <a:cs typeface="Verdana"/>
            </a:endParaRPr>
          </a:p>
          <a:p>
            <a:pPr marL="241300" marR="146685">
              <a:lnSpc>
                <a:spcPct val="117500"/>
              </a:lnSpc>
            </a:pP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marrying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Rachel,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father </a:t>
            </a:r>
            <a:r>
              <a:rPr dirty="0" sz="1200">
                <a:latin typeface="Verdana"/>
                <a:cs typeface="Verdana"/>
              </a:rPr>
              <a:t>had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veiled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wedding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75">
                <a:latin typeface="Verdana"/>
                <a:cs typeface="Verdana"/>
              </a:rPr>
              <a:t>Jacob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only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face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once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married.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some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Masorti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Reform</a:t>
            </a:r>
            <a:endParaRPr sz="12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254"/>
              </a:spcBef>
            </a:pPr>
            <a:r>
              <a:rPr dirty="0" sz="1200" spc="-25">
                <a:latin typeface="Verdana"/>
                <a:cs typeface="Verdana"/>
              </a:rPr>
              <a:t>synagogues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now,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bride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reciprocates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putting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kippah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groom’s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head,</a:t>
            </a:r>
            <a:endParaRPr sz="12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254"/>
              </a:spcBef>
            </a:pP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cloaking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hi</a:t>
            </a:r>
            <a:r>
              <a:rPr dirty="0" sz="1200" spc="-1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m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tallit.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200">
              <a:latin typeface="Verdana"/>
              <a:cs typeface="Verdana"/>
            </a:endParaRPr>
          </a:p>
          <a:p>
            <a:pPr lvl="1" marL="2604135" marR="5080" indent="380365">
              <a:lnSpc>
                <a:spcPct val="117500"/>
              </a:lnSpc>
              <a:buFont typeface="Wingdings"/>
              <a:buChar char=""/>
              <a:tabLst>
                <a:tab pos="2984500" algn="l"/>
              </a:tabLst>
            </a:pPr>
            <a:r>
              <a:rPr dirty="0" sz="1200" spc="-20" b="1">
                <a:latin typeface="Tahoma"/>
                <a:cs typeface="Tahoma"/>
              </a:rPr>
              <a:t>Circling</a:t>
            </a:r>
            <a:r>
              <a:rPr dirty="0" sz="120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b="1">
                <a:latin typeface="Tahoma"/>
                <a:cs typeface="Tahoma"/>
              </a:rPr>
              <a:t> </a:t>
            </a:r>
            <a:r>
              <a:rPr dirty="0" sz="1200" spc="-40" b="1">
                <a:latin typeface="Tahoma"/>
                <a:cs typeface="Tahoma"/>
              </a:rPr>
              <a:t>huppah</a:t>
            </a:r>
            <a:r>
              <a:rPr dirty="0" sz="1200" spc="-40">
                <a:latin typeface="Verdana"/>
                <a:cs typeface="Verdana"/>
              </a:rPr>
              <a:t>: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60">
                <a:latin typeface="Verdana"/>
                <a:cs typeface="Verdana"/>
              </a:rPr>
              <a:t> traditions,</a:t>
            </a:r>
            <a:r>
              <a:rPr dirty="0" sz="1200" spc="-80">
                <a:latin typeface="Verdana"/>
                <a:cs typeface="Verdana"/>
              </a:rPr>
              <a:t> 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>
                <a:latin typeface="Verdana"/>
                <a:cs typeface="Verdana"/>
              </a:rPr>
              <a:t>done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seven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times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represent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seven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20">
                <a:latin typeface="Verdana"/>
                <a:cs typeface="Verdana"/>
              </a:rPr>
              <a:t>creation.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some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traditions,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just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three.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3916" y="498780"/>
            <a:ext cx="1609193" cy="1513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372" y="2477833"/>
            <a:ext cx="1989327" cy="15485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2650" y="4455921"/>
            <a:ext cx="3680459" cy="2628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0" y="7996478"/>
            <a:ext cx="2362200" cy="190500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53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53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313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60">
                <a:latin typeface="Verdana"/>
                <a:cs typeface="Verdana"/>
              </a:rPr>
              <a:t>Why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marriage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important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Judaism?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 marL="469900" marR="390525" indent="-229235">
              <a:lnSpc>
                <a:spcPct val="152700"/>
              </a:lnSpc>
              <a:spcBef>
                <a:spcPts val="815"/>
              </a:spcBef>
              <a:buAutoNum type="arabicPeriod" startAt="2"/>
              <a:tabLst>
                <a:tab pos="469900" algn="l"/>
              </a:tabLst>
            </a:pPr>
            <a:r>
              <a:rPr dirty="0" sz="1100" spc="-65">
                <a:latin typeface="Verdana"/>
                <a:cs typeface="Verdana"/>
              </a:rPr>
              <a:t>Using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following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words,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describe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marriage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ceremony: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kiddushin;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ketubah;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rings; </a:t>
            </a:r>
            <a:r>
              <a:rPr dirty="0" sz="1100" spc="-20">
                <a:latin typeface="Verdana"/>
                <a:cs typeface="Verdana"/>
              </a:rPr>
              <a:t>huppah;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wine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Describe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wedding</a:t>
            </a:r>
            <a:r>
              <a:rPr dirty="0" sz="1100" spc="-45">
                <a:latin typeface="Verdana"/>
                <a:cs typeface="Verdana"/>
              </a:rPr>
              <a:t> customs </a:t>
            </a:r>
            <a:r>
              <a:rPr dirty="0" sz="1100">
                <a:latin typeface="Verdana"/>
                <a:cs typeface="Verdana"/>
              </a:rPr>
              <a:t>associated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 </a:t>
            </a:r>
            <a:r>
              <a:rPr dirty="0" sz="1100" spc="-35">
                <a:latin typeface="Verdana"/>
                <a:cs typeface="Verdana"/>
              </a:rPr>
              <a:t>different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Jewish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traditions.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Describe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symbolism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Jewish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wedding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ceremony.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508000" indent="-266700">
              <a:lnSpc>
                <a:spcPct val="100000"/>
              </a:lnSpc>
              <a:buAutoNum type="arabicPeriod" startAt="5"/>
              <a:tabLst>
                <a:tab pos="508000" algn="l"/>
              </a:tabLst>
            </a:pPr>
            <a:r>
              <a:rPr dirty="0" sz="1100">
                <a:latin typeface="Verdana"/>
                <a:cs typeface="Verdana"/>
              </a:rPr>
              <a:t>“Marriage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ceremonies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should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not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be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dictated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by</a:t>
            </a:r>
            <a:r>
              <a:rPr dirty="0" sz="1100" spc="-40">
                <a:latin typeface="Verdana"/>
                <a:cs typeface="Verdana"/>
              </a:rPr>
              <a:t> tradition.”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this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685"/>
              </a:spcBef>
            </a:pP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alternative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36625">
              <a:lnSpc>
                <a:spcPct val="100000"/>
              </a:lnSpc>
              <a:spcBef>
                <a:spcPts val="95"/>
              </a:spcBef>
            </a:pPr>
            <a:r>
              <a:rPr dirty="0"/>
              <a:t>Death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 spc="-10"/>
              <a:t>Funeral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217421"/>
            <a:ext cx="6656705" cy="8667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 b="1">
                <a:latin typeface="Tahoma"/>
                <a:cs typeface="Tahoma"/>
              </a:rPr>
              <a:t>When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75" b="1">
                <a:latin typeface="Tahoma"/>
                <a:cs typeface="Tahoma"/>
              </a:rPr>
              <a:t>a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person</a:t>
            </a:r>
            <a:r>
              <a:rPr dirty="0" sz="1200" spc="-20" b="1">
                <a:latin typeface="Tahoma"/>
                <a:cs typeface="Tahoma"/>
              </a:rPr>
              <a:t> dies:</a:t>
            </a:r>
            <a:endParaRPr sz="1200">
              <a:latin typeface="Tahoma"/>
              <a:cs typeface="Tahoma"/>
            </a:endParaRPr>
          </a:p>
          <a:p>
            <a:pPr marL="12700" marR="3721100">
              <a:lnSpc>
                <a:spcPct val="117500"/>
              </a:lnSpc>
              <a:spcBef>
                <a:spcPts val="79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deceased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entitled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almost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0">
                <a:latin typeface="Verdana"/>
                <a:cs typeface="Verdana"/>
              </a:rPr>
              <a:t>same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level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respect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dignity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55">
                <a:latin typeface="Verdana"/>
                <a:cs typeface="Verdana"/>
              </a:rPr>
              <a:t>living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person.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death,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eyes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50">
                <a:latin typeface="Verdana"/>
                <a:cs typeface="Verdana"/>
              </a:rPr>
              <a:t>deceased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closed,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 already.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Some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believe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person </a:t>
            </a:r>
            <a:r>
              <a:rPr dirty="0" sz="1200">
                <a:latin typeface="Verdana"/>
                <a:cs typeface="Verdana"/>
              </a:rPr>
              <a:t>cannot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look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life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life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55">
                <a:latin typeface="Verdana"/>
                <a:cs typeface="Verdana"/>
              </a:rPr>
              <a:t>come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same</a:t>
            </a:r>
            <a:r>
              <a:rPr dirty="0" sz="1200" spc="-60">
                <a:latin typeface="Verdana"/>
                <a:cs typeface="Verdana"/>
              </a:rPr>
              <a:t> time,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closing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eyes,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close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off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life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allow 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next.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also </a:t>
            </a:r>
            <a:r>
              <a:rPr dirty="0" sz="1200" spc="-55">
                <a:latin typeface="Verdana"/>
                <a:cs typeface="Verdana"/>
              </a:rPr>
              <a:t>scriptural </a:t>
            </a:r>
            <a:r>
              <a:rPr dirty="0" sz="1200" spc="-50">
                <a:latin typeface="Verdana"/>
                <a:cs typeface="Verdana"/>
              </a:rPr>
              <a:t>authority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this.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body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</a:pP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covered,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dead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body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unbecoming,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40">
                <a:latin typeface="Verdana"/>
                <a:cs typeface="Verdana"/>
              </a:rPr>
              <a:t> should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remember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50">
                <a:latin typeface="Verdana"/>
                <a:cs typeface="Verdana"/>
              </a:rPr>
              <a:t>deceased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alive</a:t>
            </a:r>
            <a:r>
              <a:rPr dirty="0" sz="1200" spc="-55">
                <a:latin typeface="Verdana"/>
                <a:cs typeface="Verdana"/>
              </a:rPr>
              <a:t> rather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dead.</a:t>
            </a:r>
            <a:r>
              <a:rPr dirty="0" sz="1200" spc="-70">
                <a:latin typeface="Verdana"/>
                <a:cs typeface="Verdana"/>
              </a:rPr>
              <a:t> 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body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put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ground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source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defilement,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anything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touches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(or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touches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it)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becomes </a:t>
            </a:r>
            <a:r>
              <a:rPr dirty="0" sz="1200" spc="-35">
                <a:latin typeface="Verdana"/>
                <a:cs typeface="Verdana"/>
              </a:rPr>
              <a:t>impure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70">
                <a:latin typeface="Verdana"/>
                <a:cs typeface="Verdana"/>
              </a:rPr>
              <a:t>–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except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ground.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Candles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lit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places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head,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recognising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Proverbs </a:t>
            </a:r>
            <a:r>
              <a:rPr dirty="0" sz="1200" spc="-155">
                <a:latin typeface="Verdana"/>
                <a:cs typeface="Verdana"/>
              </a:rPr>
              <a:t>6:23: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“For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commandment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lamp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light.”</a:t>
            </a:r>
            <a:endParaRPr sz="1200">
              <a:latin typeface="Verdana"/>
              <a:cs typeface="Verdana"/>
            </a:endParaRPr>
          </a:p>
          <a:p>
            <a:pPr marL="12700" marR="142240">
              <a:lnSpc>
                <a:spcPct val="1175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corpse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continually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watched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until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burial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ensure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proper</a:t>
            </a:r>
            <a:r>
              <a:rPr dirty="0" sz="1200" spc="-40">
                <a:latin typeface="Verdana"/>
                <a:cs typeface="Verdana"/>
              </a:rPr>
              <a:t> treatment,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believed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soul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will</a:t>
            </a:r>
            <a:r>
              <a:rPr dirty="0" sz="1200" spc="-40">
                <a:latin typeface="Verdana"/>
                <a:cs typeface="Verdana"/>
              </a:rPr>
              <a:t> only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leave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point.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So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reasonable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think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soul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would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distress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death,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someone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witting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comfort.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will </a:t>
            </a:r>
            <a:r>
              <a:rPr dirty="0" sz="1200" spc="-10">
                <a:latin typeface="Verdana"/>
                <a:cs typeface="Verdana"/>
              </a:rPr>
              <a:t>recite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Psalms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constantly.</a:t>
            </a:r>
            <a:endParaRPr sz="1200">
              <a:latin typeface="Verdana"/>
              <a:cs typeface="Verdana"/>
            </a:endParaRPr>
          </a:p>
          <a:p>
            <a:pPr marL="3902710" marR="96520">
              <a:lnSpc>
                <a:spcPct val="117500"/>
              </a:lnSpc>
              <a:spcBef>
                <a:spcPts val="805"/>
              </a:spcBef>
            </a:pPr>
            <a:r>
              <a:rPr dirty="0" sz="1200">
                <a:latin typeface="Verdana"/>
                <a:cs typeface="Verdana"/>
              </a:rPr>
              <a:t>Each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community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Hevrah </a:t>
            </a:r>
            <a:r>
              <a:rPr dirty="0" sz="1200" spc="-30">
                <a:latin typeface="Verdana"/>
                <a:cs typeface="Verdana"/>
              </a:rPr>
              <a:t>Kadishah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(Holy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Society)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whose </a:t>
            </a:r>
            <a:r>
              <a:rPr dirty="0" sz="1200" spc="-40">
                <a:latin typeface="Verdana"/>
                <a:cs typeface="Verdana"/>
              </a:rPr>
              <a:t>members</a:t>
            </a:r>
            <a:r>
              <a:rPr dirty="0" sz="1200" spc="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dedicated</a:t>
            </a:r>
            <a:r>
              <a:rPr dirty="0" sz="1200" spc="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20">
                <a:latin typeface="Verdana"/>
                <a:cs typeface="Verdana"/>
              </a:rPr>
              <a:t>preparing 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body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burying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dead.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work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0">
                <a:latin typeface="Verdana"/>
                <a:cs typeface="Verdana"/>
              </a:rPr>
              <a:t>funeral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parlour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body, </a:t>
            </a:r>
            <a:r>
              <a:rPr dirty="0" sz="1200" spc="-80">
                <a:latin typeface="Verdana"/>
                <a:cs typeface="Verdana"/>
              </a:rPr>
              <a:t>dress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30">
                <a:latin typeface="Verdana"/>
                <a:cs typeface="Verdana"/>
              </a:rPr>
              <a:t>white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linen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shrouds </a:t>
            </a:r>
            <a:r>
              <a:rPr dirty="0" sz="1200" spc="-50">
                <a:latin typeface="Verdana"/>
                <a:cs typeface="Verdana"/>
              </a:rPr>
              <a:t>(showing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equal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 </a:t>
            </a:r>
            <a:r>
              <a:rPr dirty="0" sz="1200" spc="-25">
                <a:latin typeface="Verdana"/>
                <a:cs typeface="Verdana"/>
              </a:rPr>
              <a:t>death).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For </a:t>
            </a:r>
            <a:r>
              <a:rPr dirty="0" sz="1200">
                <a:latin typeface="Verdana"/>
                <a:cs typeface="Verdana"/>
              </a:rPr>
              <a:t>male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deceased,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wrapped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tallit,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less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its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tzitzit,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so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holy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article,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longer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fulfil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commandments.</a:t>
            </a:r>
            <a:endParaRPr sz="1200">
              <a:latin typeface="Verdana"/>
              <a:cs typeface="Verdana"/>
            </a:endParaRPr>
          </a:p>
          <a:p>
            <a:pPr marL="12700" marR="84455">
              <a:lnSpc>
                <a:spcPct val="117500"/>
              </a:lnSpc>
              <a:spcBef>
                <a:spcPts val="79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act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washing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according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has </a:t>
            </a:r>
            <a:r>
              <a:rPr dirty="0" sz="1200">
                <a:latin typeface="Verdana"/>
                <a:cs typeface="Verdana"/>
              </a:rPr>
              <a:t>both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physical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spiritual </a:t>
            </a:r>
            <a:r>
              <a:rPr dirty="0" sz="1200" spc="-45">
                <a:latin typeface="Verdana"/>
                <a:cs typeface="Verdana"/>
              </a:rPr>
              <a:t>elements.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60">
                <a:latin typeface="Verdana"/>
                <a:cs typeface="Verdana"/>
              </a:rPr>
              <a:t>work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Hevrah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Kadishah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represent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last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link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>
                <a:latin typeface="Verdana"/>
                <a:cs typeface="Verdana"/>
              </a:rPr>
              <a:t>care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concern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2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dead.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1055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Hevrah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Kadishah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mitzvot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tahara.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Tahara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‘purification’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</a:pPr>
            <a:r>
              <a:rPr dirty="0" sz="1200" spc="-60">
                <a:latin typeface="Verdana"/>
                <a:cs typeface="Verdana"/>
              </a:rPr>
              <a:t>term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used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prepare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deceased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their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final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resting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place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400" y="5841872"/>
            <a:ext cx="3952240" cy="2628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6800" y="1333372"/>
            <a:ext cx="3549650" cy="217170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53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414020"/>
            <a:ext cx="6662420" cy="9244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8630" marR="246379" indent="-227965">
              <a:lnSpc>
                <a:spcPct val="11750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35">
                <a:latin typeface="Verdana"/>
                <a:cs typeface="Verdana"/>
              </a:rPr>
              <a:t>Being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Hevrah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Kadishah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teamwork.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carrying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out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40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sacred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task.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act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spirit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chesed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(kindness).</a:t>
            </a:r>
            <a:endParaRPr sz="1200">
              <a:latin typeface="Verdana"/>
              <a:cs typeface="Verdana"/>
            </a:endParaRPr>
          </a:p>
          <a:p>
            <a:pPr marL="468630" marR="336550" indent="-227965">
              <a:lnSpc>
                <a:spcPts val="1689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60">
                <a:latin typeface="Verdana"/>
                <a:cs typeface="Verdana"/>
              </a:rPr>
              <a:t>work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Hevrah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Kadhishah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important.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such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kindness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65">
                <a:latin typeface="Verdana"/>
                <a:cs typeface="Verdana"/>
              </a:rPr>
              <a:t>dead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cannot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reward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kindness.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200" spc="-80" b="1">
                <a:latin typeface="Tahoma"/>
                <a:cs typeface="Tahoma"/>
              </a:rPr>
              <a:t>The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burial</a:t>
            </a:r>
            <a:endParaRPr sz="1200">
              <a:latin typeface="Tahoma"/>
              <a:cs typeface="Tahoma"/>
            </a:endParaRPr>
          </a:p>
          <a:p>
            <a:pPr marL="12700" marR="3312160">
              <a:lnSpc>
                <a:spcPct val="117500"/>
              </a:lnSpc>
              <a:spcBef>
                <a:spcPts val="795"/>
              </a:spcBef>
            </a:pP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always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buried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(not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cremated). </a:t>
            </a:r>
            <a:r>
              <a:rPr dirty="0" sz="1200" spc="-35">
                <a:latin typeface="Verdana"/>
                <a:cs typeface="Verdana"/>
              </a:rPr>
              <a:t>Genesis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3:19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says,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“man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formed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 </a:t>
            </a:r>
            <a:r>
              <a:rPr dirty="0" sz="1200" spc="-10">
                <a:latin typeface="Verdana"/>
                <a:cs typeface="Verdana"/>
              </a:rPr>
              <a:t>dust,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returns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it.”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burial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happens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soon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death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possible,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preferably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0">
                <a:latin typeface="Verdana"/>
                <a:cs typeface="Verdana"/>
              </a:rPr>
              <a:t>same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day.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However,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burials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happen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festival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days.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casket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made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wood.</a:t>
            </a:r>
            <a:endParaRPr sz="1200">
              <a:latin typeface="Verdana"/>
              <a:cs typeface="Verdana"/>
            </a:endParaRPr>
          </a:p>
          <a:p>
            <a:pPr marL="12700" marR="3473450">
              <a:lnSpc>
                <a:spcPct val="117500"/>
              </a:lnSpc>
              <a:spcBef>
                <a:spcPts val="805"/>
              </a:spcBef>
            </a:pP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service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held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chapel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rest </a:t>
            </a: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graveside,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following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similar </a:t>
            </a:r>
            <a:r>
              <a:rPr dirty="0" sz="1200" spc="-30">
                <a:latin typeface="Verdana"/>
                <a:cs typeface="Verdana"/>
              </a:rPr>
              <a:t>process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either.</a:t>
            </a:r>
            <a:endParaRPr sz="1200">
              <a:latin typeface="Verdana"/>
              <a:cs typeface="Verdana"/>
            </a:endParaRPr>
          </a:p>
          <a:p>
            <a:pPr marL="469900" marR="114935" indent="-229235">
              <a:lnSpc>
                <a:spcPct val="117500"/>
              </a:lnSpc>
              <a:spcBef>
                <a:spcPts val="805"/>
              </a:spcBef>
              <a:buAutoNum type="arabicPeriod"/>
              <a:tabLst>
                <a:tab pos="469900" algn="l"/>
              </a:tabLst>
            </a:pPr>
            <a:r>
              <a:rPr dirty="0" sz="1200" spc="-55">
                <a:latin typeface="Verdana"/>
                <a:cs typeface="Verdana"/>
              </a:rPr>
              <a:t>Kari’ah: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ritual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rending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garments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observed.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Different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communities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do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at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stages.</a:t>
            </a:r>
            <a:r>
              <a:rPr dirty="0" sz="1200" spc="-75">
                <a:latin typeface="Verdana"/>
                <a:cs typeface="Verdana"/>
              </a:rPr>
              <a:t> 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do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straight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after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death,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others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funeral </a:t>
            </a:r>
            <a:r>
              <a:rPr dirty="0" sz="1200" spc="-30">
                <a:latin typeface="Verdana"/>
                <a:cs typeface="Verdana"/>
              </a:rPr>
              <a:t>procession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burial.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Mourners’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clothes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torn </a:t>
            </a:r>
            <a:r>
              <a:rPr dirty="0" sz="1200" spc="-20">
                <a:latin typeface="Verdana"/>
                <a:cs typeface="Verdana"/>
              </a:rPr>
              <a:t>deliberately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through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5">
                <a:latin typeface="Verdana"/>
                <a:cs typeface="Verdana"/>
              </a:rPr>
              <a:t>material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(not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along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seam)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represent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emotional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sadness.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copies </a:t>
            </a:r>
            <a:r>
              <a:rPr dirty="0" sz="1200" spc="-55">
                <a:latin typeface="Verdana"/>
                <a:cs typeface="Verdana"/>
              </a:rPr>
              <a:t>scriptural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practice.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non-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longer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tear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clothes,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rather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strip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black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ribbon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outer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garment.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Reform</a:t>
            </a:r>
            <a:r>
              <a:rPr dirty="0" sz="1200" spc="-50">
                <a:latin typeface="Verdana"/>
                <a:cs typeface="Verdana"/>
              </a:rPr>
              <a:t> tradition,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20">
                <a:latin typeface="Verdana"/>
                <a:cs typeface="Verdana"/>
              </a:rPr>
              <a:t>given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them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funeral.</a:t>
            </a:r>
            <a:endParaRPr sz="1200">
              <a:latin typeface="Verdana"/>
              <a:cs typeface="Verdana"/>
            </a:endParaRPr>
          </a:p>
          <a:p>
            <a:pPr marL="469900" marR="40005" indent="-229235">
              <a:lnSpc>
                <a:spcPct val="117500"/>
              </a:lnSpc>
              <a:buAutoNum type="arabicPeriod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casket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carried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grave,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seven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stops </a:t>
            </a:r>
            <a:r>
              <a:rPr dirty="0" sz="1200">
                <a:latin typeface="Verdana"/>
                <a:cs typeface="Verdana"/>
              </a:rPr>
              <a:t>made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along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way.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shows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difficult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task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there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desire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hurriedly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complete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it.</a:t>
            </a:r>
            <a:endParaRPr sz="1200">
              <a:latin typeface="Verdana"/>
              <a:cs typeface="Verdana"/>
            </a:endParaRPr>
          </a:p>
          <a:p>
            <a:pPr marL="469900" marR="5080" indent="-229235">
              <a:lnSpc>
                <a:spcPct val="117500"/>
              </a:lnSpc>
              <a:buAutoNum type="arabicPeriod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casket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lowered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into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grave,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head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facing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east,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 </a:t>
            </a:r>
            <a:r>
              <a:rPr dirty="0" sz="1200" spc="-80">
                <a:latin typeface="Verdana"/>
                <a:cs typeface="Verdana"/>
              </a:rPr>
              <a:t>it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believed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dead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resurrect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rise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facing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east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Jerusalem).</a:t>
            </a:r>
            <a:r>
              <a:rPr dirty="0" sz="1200" spc="-70">
                <a:latin typeface="Verdana"/>
                <a:cs typeface="Verdana"/>
              </a:rPr>
              <a:t> Either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or </a:t>
            </a:r>
            <a:r>
              <a:rPr dirty="0" sz="1200" spc="-120">
                <a:latin typeface="Verdana"/>
                <a:cs typeface="Verdana"/>
              </a:rPr>
              <a:t>just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after </a:t>
            </a:r>
            <a:r>
              <a:rPr dirty="0" sz="1200" spc="-100">
                <a:latin typeface="Verdana"/>
                <a:cs typeface="Verdana"/>
              </a:rPr>
              <a:t>this,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prayers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will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recited.</a:t>
            </a:r>
            <a:endParaRPr sz="1200">
              <a:latin typeface="Verdana"/>
              <a:cs typeface="Verdana"/>
            </a:endParaRPr>
          </a:p>
          <a:p>
            <a:pPr marL="470534" indent="-229235">
              <a:lnSpc>
                <a:spcPct val="100000"/>
              </a:lnSpc>
              <a:spcBef>
                <a:spcPts val="250"/>
              </a:spcBef>
              <a:buAutoNum type="arabicPeriod"/>
              <a:tabLst>
                <a:tab pos="470534" algn="l"/>
              </a:tabLst>
            </a:pPr>
            <a:r>
              <a:rPr dirty="0" sz="1200" spc="-110">
                <a:latin typeface="Verdana"/>
                <a:cs typeface="Verdana"/>
              </a:rPr>
              <a:t>El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Malei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Rachamim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(prayer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mercy)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recited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graveside,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sung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250"/>
              </a:spcBef>
            </a:pPr>
            <a:r>
              <a:rPr dirty="0" sz="1200" spc="-20">
                <a:latin typeface="Verdana"/>
                <a:cs typeface="Verdana"/>
              </a:rPr>
              <a:t>cantor,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followed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mourner’s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Kaddish,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family.</a:t>
            </a:r>
            <a:endParaRPr sz="1200">
              <a:latin typeface="Verdana"/>
              <a:cs typeface="Verdana"/>
            </a:endParaRPr>
          </a:p>
          <a:p>
            <a:pPr marL="469900" marR="306705" indent="-229235">
              <a:lnSpc>
                <a:spcPct val="117500"/>
              </a:lnSpc>
              <a:buAutoNum type="arabicPeriod" startAt="5"/>
              <a:tabLst>
                <a:tab pos="469900" algn="l"/>
              </a:tabLst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customary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those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attending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help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fill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grave.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shovel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used,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 </a:t>
            </a:r>
            <a:r>
              <a:rPr dirty="0" sz="1200" spc="70">
                <a:latin typeface="Verdana"/>
                <a:cs typeface="Verdana"/>
              </a:rPr>
              <a:t>each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puts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down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ground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they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used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it,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symbolising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</a:t>
            </a:r>
            <a:endParaRPr sz="1200">
              <a:latin typeface="Verdana"/>
              <a:cs typeface="Verdana"/>
            </a:endParaRPr>
          </a:p>
          <a:p>
            <a:pPr marL="469900" marR="490220">
              <a:lnSpc>
                <a:spcPct val="117500"/>
              </a:lnSpc>
              <a:spcBef>
                <a:spcPts val="5"/>
              </a:spcBef>
            </a:pP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pass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sorrow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next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person.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Others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throw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soil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0">
                <a:latin typeface="Verdana"/>
                <a:cs typeface="Verdana"/>
              </a:rPr>
              <a:t>casket.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ritual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shows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service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love.</a:t>
            </a:r>
            <a:endParaRPr sz="1200">
              <a:latin typeface="Verdana"/>
              <a:cs typeface="Verdana"/>
            </a:endParaRPr>
          </a:p>
          <a:p>
            <a:pPr marL="469900" marR="332740" indent="-229235">
              <a:lnSpc>
                <a:spcPct val="117500"/>
              </a:lnSpc>
              <a:buAutoNum type="arabicPeriod" startAt="6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men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attendance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lines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between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bereaved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pass.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70">
                <a:latin typeface="Verdana"/>
                <a:cs typeface="Verdana"/>
              </a:rPr>
              <a:t>lines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will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murmur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blessings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25">
                <a:latin typeface="Verdana"/>
                <a:cs typeface="Verdana"/>
              </a:rPr>
              <a:t> 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bereaved: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“May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console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among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mourners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Zion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Jerusalem.”</a:t>
            </a:r>
            <a:endParaRPr sz="1200">
              <a:latin typeface="Verdana"/>
              <a:cs typeface="Verdana"/>
            </a:endParaRPr>
          </a:p>
          <a:p>
            <a:pPr marL="469900" marR="17780" indent="-229235">
              <a:lnSpc>
                <a:spcPct val="117500"/>
              </a:lnSpc>
              <a:buAutoNum type="arabicPeriod" startAt="6"/>
              <a:tabLst>
                <a:tab pos="469900" algn="l"/>
              </a:tabLst>
            </a:pP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returning from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funeral,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must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brought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neighbours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70">
                <a:latin typeface="Verdana"/>
                <a:cs typeface="Verdana"/>
              </a:rPr>
              <a:t>friends.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traditionally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dairy-</a:t>
            </a:r>
            <a:r>
              <a:rPr dirty="0" sz="1200">
                <a:latin typeface="Verdana"/>
                <a:cs typeface="Verdana"/>
              </a:rPr>
              <a:t>based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meal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(no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meat)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customary</a:t>
            </a:r>
            <a:r>
              <a:rPr dirty="0" sz="1200" spc="-55">
                <a:latin typeface="Verdana"/>
                <a:cs typeface="Verdana"/>
              </a:rPr>
              <a:t> 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>
                <a:latin typeface="Verdana"/>
                <a:cs typeface="Verdana"/>
              </a:rPr>
              <a:t>include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egg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(new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life)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bread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(staff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life).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meals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consumed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bereaved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next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seven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days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will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brought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gifts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comfort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by </a:t>
            </a:r>
            <a:r>
              <a:rPr dirty="0" sz="1200" spc="-40">
                <a:latin typeface="Verdana"/>
                <a:cs typeface="Verdana"/>
              </a:rPr>
              <a:t>members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community,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love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given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mourners.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4300" y="1460245"/>
            <a:ext cx="3251834" cy="244094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53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53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41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work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the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Hevrah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Kadishah.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Describe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detail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funeral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service,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explaining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symbolism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within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it.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508000" indent="-266700">
              <a:lnSpc>
                <a:spcPct val="100000"/>
              </a:lnSpc>
              <a:buAutoNum type="arabicPeriod" startAt="3"/>
              <a:tabLst>
                <a:tab pos="508000" algn="l"/>
              </a:tabLst>
            </a:pPr>
            <a:r>
              <a:rPr dirty="0" sz="1100" spc="-35">
                <a:latin typeface="Verdana"/>
                <a:cs typeface="Verdana"/>
              </a:rPr>
              <a:t>“Funeral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ceremonies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benefit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living,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not</a:t>
            </a:r>
            <a:r>
              <a:rPr dirty="0" sz="1100" spc="-3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dead.”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85">
                <a:latin typeface="Verdana"/>
                <a:cs typeface="Verdana"/>
              </a:rPr>
              <a:t>this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statement?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30">
                <a:latin typeface="Verdana"/>
                <a:cs typeface="Verdana"/>
              </a:rPr>
              <a:t> opinion.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2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alternative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86889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The</a:t>
            </a:r>
            <a:r>
              <a:rPr dirty="0" sz="4800" spc="-75"/>
              <a:t> </a:t>
            </a:r>
            <a:r>
              <a:rPr dirty="0" sz="4800" spc="-10"/>
              <a:t>Talmud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253997"/>
            <a:ext cx="6579870" cy="8585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160">
              <a:lnSpc>
                <a:spcPct val="153100"/>
              </a:lnSpc>
              <a:spcBef>
                <a:spcPts val="100"/>
              </a:spcBef>
            </a:pP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laws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follow,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quickly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realised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laws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did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give </a:t>
            </a:r>
            <a:r>
              <a:rPr dirty="0" sz="1200" spc="-10">
                <a:latin typeface="Verdana"/>
                <a:cs typeface="Verdana"/>
              </a:rPr>
              <a:t>everyone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obvious</a:t>
            </a:r>
            <a:r>
              <a:rPr dirty="0" sz="1200" spc="-35">
                <a:latin typeface="Verdana"/>
                <a:cs typeface="Verdana"/>
              </a:rPr>
              <a:t> answer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every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question,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life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 </a:t>
            </a:r>
            <a:r>
              <a:rPr dirty="0" sz="1200" spc="-125">
                <a:latin typeface="Verdana"/>
                <a:cs typeface="Verdana"/>
              </a:rPr>
              <a:t>is,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difficult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>
                <a:latin typeface="Verdana"/>
                <a:cs typeface="Verdana"/>
              </a:rPr>
              <a:t>apply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same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every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situation. </a:t>
            </a:r>
            <a:r>
              <a:rPr dirty="0" sz="1200" spc="-85">
                <a:latin typeface="Verdana"/>
                <a:cs typeface="Verdana"/>
              </a:rPr>
              <a:t>Whilst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Torah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‘timeless’,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still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needs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be </a:t>
            </a:r>
            <a:r>
              <a:rPr dirty="0" sz="1200" spc="-30">
                <a:latin typeface="Verdana"/>
                <a:cs typeface="Verdana"/>
              </a:rPr>
              <a:t>interpreted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applied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follow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 </a:t>
            </a:r>
            <a:r>
              <a:rPr dirty="0" sz="1200" spc="-30">
                <a:latin typeface="Verdana"/>
                <a:cs typeface="Verdana"/>
              </a:rPr>
              <a:t>correctly.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Talmud </a:t>
            </a:r>
            <a:r>
              <a:rPr dirty="0" sz="1200" spc="-95">
                <a:latin typeface="Verdana"/>
                <a:cs typeface="Verdana"/>
              </a:rPr>
              <a:t>sets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out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this.</a:t>
            </a:r>
            <a:endParaRPr sz="1200">
              <a:latin typeface="Verdana"/>
              <a:cs typeface="Verdana"/>
            </a:endParaRPr>
          </a:p>
          <a:p>
            <a:pPr marL="12700" marR="12700">
              <a:lnSpc>
                <a:spcPct val="1533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Talmud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entirety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45">
                <a:latin typeface="Verdana"/>
                <a:cs typeface="Verdana"/>
              </a:rPr>
              <a:t> civil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religious </a:t>
            </a:r>
            <a:r>
              <a:rPr dirty="0" sz="1200" spc="-30">
                <a:latin typeface="Verdana"/>
                <a:cs typeface="Verdana"/>
              </a:rPr>
              <a:t>law,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including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commentaries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Torah.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spc="-80" b="1">
                <a:latin typeface="Tahoma"/>
                <a:cs typeface="Tahoma"/>
              </a:rPr>
              <a:t>The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Talmud</a:t>
            </a:r>
            <a:endParaRPr sz="1200">
              <a:latin typeface="Tahoma"/>
              <a:cs typeface="Tahoma"/>
            </a:endParaRPr>
          </a:p>
          <a:p>
            <a:pPr marL="12700" marR="3533140">
              <a:lnSpc>
                <a:spcPct val="1533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central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aspects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0">
                <a:latin typeface="Verdana"/>
                <a:cs typeface="Verdana"/>
              </a:rPr>
              <a:t>Mishnah,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study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law.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Mishnah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image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middle,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red.</a:t>
            </a:r>
            <a:endParaRPr sz="1200">
              <a:latin typeface="Verdana"/>
              <a:cs typeface="Verdana"/>
            </a:endParaRPr>
          </a:p>
          <a:p>
            <a:pPr marL="12700" marR="3563620">
              <a:lnSpc>
                <a:spcPct val="153400"/>
              </a:lnSpc>
              <a:spcBef>
                <a:spcPts val="79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Gemara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commentary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0">
                <a:latin typeface="Verdana"/>
                <a:cs typeface="Verdana"/>
              </a:rPr>
              <a:t>Mishnah,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seen</a:t>
            </a:r>
            <a:r>
              <a:rPr dirty="0" sz="1200" spc="-60">
                <a:latin typeface="Verdana"/>
                <a:cs typeface="Verdana"/>
              </a:rPr>
              <a:t> in </a:t>
            </a:r>
            <a:r>
              <a:rPr dirty="0" sz="1200" spc="-45">
                <a:latin typeface="Verdana"/>
                <a:cs typeface="Verdana"/>
              </a:rPr>
              <a:t>yellow.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Immediately around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references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Torah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Tenakh,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reader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see </a:t>
            </a:r>
            <a:r>
              <a:rPr dirty="0" sz="1200" spc="-10">
                <a:latin typeface="Verdana"/>
                <a:cs typeface="Verdana"/>
              </a:rPr>
              <a:t>where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origins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this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Mishnah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come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religion.</a:t>
            </a:r>
            <a:endParaRPr sz="1200">
              <a:latin typeface="Verdana"/>
              <a:cs typeface="Verdana"/>
            </a:endParaRPr>
          </a:p>
          <a:p>
            <a:pPr marL="12700" marR="3585210">
              <a:lnSpc>
                <a:spcPct val="153300"/>
              </a:lnSpc>
              <a:spcBef>
                <a:spcPts val="795"/>
              </a:spcBef>
            </a:pPr>
            <a:r>
              <a:rPr dirty="0" sz="1200">
                <a:latin typeface="Verdana"/>
                <a:cs typeface="Verdana"/>
              </a:rPr>
              <a:t>Rabbi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Yehudah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ha-</a:t>
            </a:r>
            <a:r>
              <a:rPr dirty="0" sz="1200" spc="-55">
                <a:latin typeface="Verdana"/>
                <a:cs typeface="Verdana"/>
              </a:rPr>
              <a:t>Nasi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(also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known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as </a:t>
            </a:r>
            <a:r>
              <a:rPr dirty="0" sz="1200">
                <a:latin typeface="Verdana"/>
                <a:cs typeface="Verdana"/>
              </a:rPr>
              <a:t>Rabbi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Judah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Prince,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lived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second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century</a:t>
            </a:r>
            <a:r>
              <a:rPr dirty="0" sz="1200" spc="-35">
                <a:latin typeface="Verdana"/>
                <a:cs typeface="Verdana"/>
              </a:rPr>
              <a:t> CE)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responsible </a:t>
            </a:r>
            <a:r>
              <a:rPr dirty="0" sz="1200" spc="-25">
                <a:latin typeface="Verdana"/>
                <a:cs typeface="Verdana"/>
              </a:rPr>
              <a:t>for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53400"/>
              </a:lnSpc>
            </a:pP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most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famous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Mishnah,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splits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into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six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categories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comment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each. </a:t>
            </a:r>
            <a:r>
              <a:rPr dirty="0" sz="1200" spc="-60">
                <a:latin typeface="Verdana"/>
                <a:cs typeface="Verdana"/>
              </a:rPr>
              <a:t>These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categories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are: </a:t>
            </a:r>
            <a:r>
              <a:rPr dirty="0" sz="1200" spc="-40">
                <a:latin typeface="Verdana"/>
                <a:cs typeface="Verdana"/>
              </a:rPr>
              <a:t>laws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agriculture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benedictions,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festivals,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women,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civil </a:t>
            </a:r>
            <a:r>
              <a:rPr dirty="0" sz="1200" spc="-20">
                <a:latin typeface="Verdana"/>
                <a:cs typeface="Verdana"/>
              </a:rPr>
              <a:t>law, </a:t>
            </a:r>
            <a:r>
              <a:rPr dirty="0" sz="1200">
                <a:latin typeface="Verdana"/>
                <a:cs typeface="Verdana"/>
              </a:rPr>
              <a:t>sacred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things,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cleanliness.</a:t>
            </a:r>
            <a:endParaRPr sz="1200">
              <a:latin typeface="Verdana"/>
              <a:cs typeface="Verdana"/>
            </a:endParaRPr>
          </a:p>
          <a:p>
            <a:pPr algn="just" marL="12700" marR="159385">
              <a:lnSpc>
                <a:spcPct val="152900"/>
              </a:lnSpc>
              <a:spcBef>
                <a:spcPts val="810"/>
              </a:spcBef>
            </a:pPr>
            <a:r>
              <a:rPr dirty="0" sz="1200" spc="-100">
                <a:latin typeface="Verdana"/>
                <a:cs typeface="Verdana"/>
              </a:rPr>
              <a:t>The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Gemara,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meaning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‘completion’,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220">
                <a:latin typeface="Verdana"/>
                <a:cs typeface="Verdana"/>
              </a:rPr>
              <a:t>is</a:t>
            </a:r>
            <a:r>
              <a:rPr dirty="0" sz="1200" spc="11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completed</a:t>
            </a:r>
            <a:r>
              <a:rPr dirty="0" sz="1200" spc="3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discussion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law.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85">
                <a:latin typeface="Verdana"/>
                <a:cs typeface="Verdana"/>
              </a:rPr>
              <a:t>It</a:t>
            </a:r>
            <a:r>
              <a:rPr dirty="0" sz="1200" spc="180">
                <a:latin typeface="Verdana"/>
                <a:cs typeface="Verdana"/>
              </a:rPr>
              <a:t> </a:t>
            </a:r>
            <a:r>
              <a:rPr dirty="0" sz="1200" spc="-245">
                <a:latin typeface="Verdana"/>
                <a:cs typeface="Verdana"/>
              </a:rPr>
              <a:t>is</a:t>
            </a:r>
            <a:r>
              <a:rPr dirty="0" sz="1200" spc="1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written beside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Mishnah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70">
                <a:latin typeface="Verdana"/>
                <a:cs typeface="Verdana"/>
              </a:rPr>
              <a:t>it</a:t>
            </a:r>
            <a:r>
              <a:rPr dirty="0" sz="1200" spc="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relates</a:t>
            </a:r>
            <a:r>
              <a:rPr dirty="0" sz="120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to,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160">
                <a:latin typeface="Verdana"/>
                <a:cs typeface="Verdana"/>
              </a:rPr>
              <a:t>its</a:t>
            </a:r>
            <a:r>
              <a:rPr dirty="0" sz="1200" spc="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aim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29">
                <a:latin typeface="Verdana"/>
                <a:cs typeface="Verdana"/>
              </a:rPr>
              <a:t>is</a:t>
            </a:r>
            <a:r>
              <a:rPr dirty="0" sz="1200" spc="1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to </a:t>
            </a:r>
            <a:r>
              <a:rPr dirty="0" sz="1200" spc="-70">
                <a:latin typeface="Verdana"/>
                <a:cs typeface="Verdana"/>
              </a:rPr>
              <a:t>discuss,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explain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simplify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Mishnah.</a:t>
            </a:r>
            <a:endParaRPr sz="1200">
              <a:latin typeface="Verdana"/>
              <a:cs typeface="Verdana"/>
            </a:endParaRPr>
          </a:p>
          <a:p>
            <a:pPr algn="just" marL="12700" marR="111125">
              <a:lnSpc>
                <a:spcPct val="153300"/>
              </a:lnSpc>
              <a:spcBef>
                <a:spcPts val="800"/>
              </a:spcBef>
            </a:pPr>
            <a:r>
              <a:rPr dirty="0" sz="1200" spc="-10">
                <a:latin typeface="Verdana"/>
                <a:cs typeface="Verdana"/>
              </a:rPr>
              <a:t>Around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central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text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sections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commentaries.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its</a:t>
            </a:r>
            <a:r>
              <a:rPr dirty="0" sz="1200" spc="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left,</a:t>
            </a:r>
            <a:r>
              <a:rPr dirty="0" sz="1200" spc="-30">
                <a:latin typeface="Verdana"/>
                <a:cs typeface="Verdana"/>
              </a:rPr>
              <a:t> 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Tosafot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are commentaries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were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written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Middle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Ages,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its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right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commentary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by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309" y="3091941"/>
            <a:ext cx="3265593" cy="425218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22631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Mourning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185418"/>
            <a:ext cx="6659245" cy="8722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45440">
              <a:lnSpc>
                <a:spcPct val="117500"/>
              </a:lnSpc>
              <a:spcBef>
                <a:spcPts val="100"/>
              </a:spcBef>
            </a:pPr>
            <a:r>
              <a:rPr dirty="0" sz="1200" spc="-30">
                <a:latin typeface="Verdana"/>
                <a:cs typeface="Verdana"/>
              </a:rPr>
              <a:t>Judaism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tried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control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mourning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period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shape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help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bereaved </a:t>
            </a:r>
            <a:r>
              <a:rPr dirty="0" sz="1200" spc="60">
                <a:latin typeface="Verdana"/>
                <a:cs typeface="Verdana"/>
              </a:rPr>
              <a:t>face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reality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having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move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on.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four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parts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period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mourning.</a:t>
            </a:r>
            <a:endParaRPr sz="1200">
              <a:latin typeface="Verdana"/>
              <a:cs typeface="Verdana"/>
            </a:endParaRPr>
          </a:p>
          <a:p>
            <a:pPr marL="469900" marR="3896995" indent="-229235">
              <a:lnSpc>
                <a:spcPct val="117500"/>
              </a:lnSpc>
              <a:spcBef>
                <a:spcPts val="790"/>
              </a:spcBef>
              <a:buAutoNum type="arabicPeriod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Aninut: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period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between </a:t>
            </a:r>
            <a:r>
              <a:rPr dirty="0" sz="1200">
                <a:latin typeface="Verdana"/>
                <a:cs typeface="Verdana"/>
              </a:rPr>
              <a:t>death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burial.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During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period,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bereaved</a:t>
            </a:r>
            <a:r>
              <a:rPr dirty="0" sz="1200" spc="-25">
                <a:latin typeface="Verdana"/>
                <a:cs typeface="Verdana"/>
              </a:rPr>
              <a:t> is </a:t>
            </a:r>
            <a:r>
              <a:rPr dirty="0" sz="1200">
                <a:latin typeface="Verdana"/>
                <a:cs typeface="Verdana"/>
              </a:rPr>
              <a:t>excused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from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any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all </a:t>
            </a:r>
            <a:r>
              <a:rPr dirty="0" sz="1200" spc="-20">
                <a:latin typeface="Verdana"/>
                <a:cs typeface="Verdana"/>
              </a:rPr>
              <a:t>commandments,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even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reciting </a:t>
            </a:r>
            <a:r>
              <a:rPr dirty="0" sz="1200" spc="-50">
                <a:latin typeface="Verdana"/>
                <a:cs typeface="Verdana"/>
              </a:rPr>
              <a:t>Shema.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wear </a:t>
            </a:r>
            <a:r>
              <a:rPr dirty="0" sz="1200" spc="-70">
                <a:latin typeface="Verdana"/>
                <a:cs typeface="Verdana"/>
              </a:rPr>
              <a:t>tefillin,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cannot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eat/drink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45">
                <a:latin typeface="Verdana"/>
                <a:cs typeface="Verdana"/>
              </a:rPr>
              <a:t>festive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table,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cut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hair, </a:t>
            </a:r>
            <a:r>
              <a:rPr dirty="0" sz="1200" spc="-25">
                <a:latin typeface="Verdana"/>
                <a:cs typeface="Verdana"/>
              </a:rPr>
              <a:t>wash</a:t>
            </a:r>
            <a:r>
              <a:rPr dirty="0" sz="1200" spc="-65">
                <a:latin typeface="Verdana"/>
                <a:cs typeface="Verdana"/>
              </a:rPr>
              <a:t> their </a:t>
            </a:r>
            <a:r>
              <a:rPr dirty="0" sz="1200" spc="-30">
                <a:latin typeface="Verdana"/>
                <a:cs typeface="Verdana"/>
              </a:rPr>
              <a:t>clothes,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bathe </a:t>
            </a:r>
            <a:r>
              <a:rPr dirty="0" sz="1200" spc="-50">
                <a:latin typeface="Verdana"/>
                <a:cs typeface="Verdana"/>
              </a:rPr>
              <a:t>themselves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sexual relations.</a:t>
            </a:r>
            <a:endParaRPr sz="1200">
              <a:latin typeface="Verdana"/>
              <a:cs typeface="Verdana"/>
            </a:endParaRPr>
          </a:p>
          <a:p>
            <a:pPr marL="469900" marR="5080" indent="-229235">
              <a:lnSpc>
                <a:spcPct val="117500"/>
              </a:lnSpc>
              <a:buAutoNum type="arabicPeriod"/>
              <a:tabLst>
                <a:tab pos="469900" algn="l"/>
              </a:tabLst>
            </a:pPr>
            <a:r>
              <a:rPr dirty="0" sz="1200" spc="-65">
                <a:latin typeface="Verdana"/>
                <a:cs typeface="Verdana"/>
              </a:rPr>
              <a:t>Shiv’ah: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meaning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‘seven’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seven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days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 </a:t>
            </a:r>
            <a:r>
              <a:rPr dirty="0" sz="1200" spc="-20">
                <a:latin typeface="Verdana"/>
                <a:cs typeface="Verdana"/>
              </a:rPr>
              <a:t>closing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grave.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Only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bereaved </a:t>
            </a:r>
            <a:r>
              <a:rPr dirty="0" sz="1200" spc="-45">
                <a:latin typeface="Verdana"/>
                <a:cs typeface="Verdana"/>
              </a:rPr>
              <a:t>parents,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siblings,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children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55">
                <a:latin typeface="Verdana"/>
                <a:cs typeface="Verdana"/>
              </a:rPr>
              <a:t> spouses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observe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period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remaining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two.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10">
                <a:latin typeface="Verdana"/>
                <a:cs typeface="Verdana"/>
              </a:rPr>
              <a:t>often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known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 </a:t>
            </a:r>
            <a:r>
              <a:rPr dirty="0" sz="1200" spc="-55">
                <a:latin typeface="Verdana"/>
                <a:cs typeface="Verdana"/>
              </a:rPr>
              <a:t>‘sitting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Shiv’ah’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practice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sitting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low</a:t>
            </a:r>
            <a:r>
              <a:rPr dirty="0" sz="1200" spc="-50">
                <a:latin typeface="Verdana"/>
                <a:cs typeface="Verdana"/>
              </a:rPr>
              <a:t> stool</a:t>
            </a:r>
            <a:r>
              <a:rPr dirty="0" sz="1200" spc="-25">
                <a:latin typeface="Verdana"/>
                <a:cs typeface="Verdana"/>
              </a:rPr>
              <a:t> and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working.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prohibitions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Aninut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remain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place,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plus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greet </a:t>
            </a:r>
            <a:r>
              <a:rPr dirty="0" sz="1200">
                <a:latin typeface="Verdana"/>
                <a:cs typeface="Verdana"/>
              </a:rPr>
              <a:t>people,</a:t>
            </a:r>
            <a:r>
              <a:rPr dirty="0" sz="1200" spc="-65">
                <a:latin typeface="Verdana"/>
                <a:cs typeface="Verdana"/>
              </a:rPr>
              <a:t> study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(other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laws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mourning,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tracts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suffering,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for </a:t>
            </a:r>
            <a:r>
              <a:rPr dirty="0" sz="1200" spc="-20">
                <a:latin typeface="Verdana"/>
                <a:cs typeface="Verdana"/>
              </a:rPr>
              <a:t>example,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book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Job),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50">
                <a:latin typeface="Verdana"/>
                <a:cs typeface="Verdana"/>
              </a:rPr>
              <a:t>chairs.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mirrors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house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covered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candle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lit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will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last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seven</a:t>
            </a:r>
            <a:r>
              <a:rPr dirty="0" sz="1200" spc="-45">
                <a:latin typeface="Verdana"/>
                <a:cs typeface="Verdana"/>
              </a:rPr>
              <a:t> days.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Some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rabbis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suggested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people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attend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home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pay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condolences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three</a:t>
            </a:r>
            <a:r>
              <a:rPr dirty="0" sz="1200" spc="-45">
                <a:latin typeface="Verdana"/>
                <a:cs typeface="Verdana"/>
              </a:rPr>
              <a:t> days,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50">
                <a:latin typeface="Verdana"/>
                <a:cs typeface="Verdana"/>
              </a:rPr>
              <a:t>sadness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raw.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However,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thereafter,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should.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can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help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comfort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bereaved.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might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take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food</a:t>
            </a:r>
            <a:r>
              <a:rPr dirty="0" sz="1200" spc="-45">
                <a:latin typeface="Verdana"/>
                <a:cs typeface="Verdana"/>
              </a:rPr>
              <a:t> as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</a:t>
            </a:r>
            <a:endParaRPr sz="1200">
              <a:latin typeface="Verdana"/>
              <a:cs typeface="Verdana"/>
            </a:endParaRPr>
          </a:p>
          <a:p>
            <a:pPr marL="469900" marR="2375535">
              <a:lnSpc>
                <a:spcPct val="117500"/>
              </a:lnSpc>
            </a:pPr>
            <a:r>
              <a:rPr dirty="0" sz="1200" spc="-65">
                <a:latin typeface="Verdana"/>
                <a:cs typeface="Verdana"/>
              </a:rPr>
              <a:t>gift.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Daily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prayers</a:t>
            </a:r>
            <a:r>
              <a:rPr dirty="0" sz="1200" spc="-75">
                <a:latin typeface="Verdana"/>
                <a:cs typeface="Verdana"/>
              </a:rPr>
              <a:t> will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held</a:t>
            </a:r>
            <a:r>
              <a:rPr dirty="0" sz="1200" spc="-70">
                <a:latin typeface="Verdana"/>
                <a:cs typeface="Verdana"/>
              </a:rPr>
              <a:t> in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house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50">
                <a:latin typeface="Verdana"/>
                <a:cs typeface="Verdana"/>
              </a:rPr>
              <a:t>deceased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communities,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minyan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>
                <a:latin typeface="Verdana"/>
                <a:cs typeface="Verdana"/>
              </a:rPr>
              <a:t>attendance.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bereaved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Shabbat </a:t>
            </a:r>
            <a:r>
              <a:rPr dirty="0" sz="1200" spc="-50">
                <a:latin typeface="Verdana"/>
                <a:cs typeface="Verdana"/>
              </a:rPr>
              <a:t>prayer,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greeted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members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congregation.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customary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 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their </a:t>
            </a:r>
            <a:r>
              <a:rPr dirty="0" sz="1200" spc="-35">
                <a:latin typeface="Verdana"/>
                <a:cs typeface="Verdana"/>
              </a:rPr>
              <a:t>normal</a:t>
            </a:r>
            <a:r>
              <a:rPr dirty="0" sz="1200" spc="-55">
                <a:latin typeface="Verdana"/>
                <a:cs typeface="Verdana"/>
              </a:rPr>
              <a:t> spot,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heightens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sense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loss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grief,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10">
                <a:latin typeface="Verdana"/>
                <a:cs typeface="Verdana"/>
              </a:rPr>
              <a:t>unfamiliar.</a:t>
            </a:r>
            <a:endParaRPr sz="1200">
              <a:latin typeface="Verdana"/>
              <a:cs typeface="Verdana"/>
            </a:endParaRPr>
          </a:p>
          <a:p>
            <a:pPr marL="469900" marR="13335" indent="-229235">
              <a:lnSpc>
                <a:spcPct val="117500"/>
              </a:lnSpc>
              <a:buAutoNum type="arabicPeriod" startAt="3"/>
              <a:tabLst>
                <a:tab pos="469900" algn="l"/>
              </a:tabLst>
            </a:pPr>
            <a:r>
              <a:rPr dirty="0" sz="1200" spc="-90">
                <a:latin typeface="Verdana"/>
                <a:cs typeface="Verdana"/>
              </a:rPr>
              <a:t>Sheloshim: </a:t>
            </a:r>
            <a:r>
              <a:rPr dirty="0" sz="1200">
                <a:latin typeface="Verdana"/>
                <a:cs typeface="Verdana"/>
              </a:rPr>
              <a:t>meaning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’30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days’,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includes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7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Shiv’ah.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Some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70">
                <a:latin typeface="Verdana"/>
                <a:cs typeface="Verdana"/>
              </a:rPr>
              <a:t>restrictions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now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lifted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(for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cleanliness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pleasure)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work; </a:t>
            </a:r>
            <a:r>
              <a:rPr dirty="0" sz="1200" spc="-40">
                <a:latin typeface="Verdana"/>
                <a:cs typeface="Verdana"/>
              </a:rPr>
              <a:t>all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others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kept.</a:t>
            </a:r>
            <a:endParaRPr sz="1200">
              <a:latin typeface="Verdana"/>
              <a:cs typeface="Verdana"/>
            </a:endParaRPr>
          </a:p>
          <a:p>
            <a:pPr marL="1663064" marR="139065" indent="177800">
              <a:lnSpc>
                <a:spcPct val="117500"/>
              </a:lnSpc>
              <a:buAutoNum type="arabicPeriod" startAt="3"/>
              <a:tabLst>
                <a:tab pos="1840864" algn="l"/>
              </a:tabLst>
            </a:pPr>
            <a:r>
              <a:rPr dirty="0" sz="1200" spc="-55">
                <a:latin typeface="Verdana"/>
                <a:cs typeface="Verdana"/>
              </a:rPr>
              <a:t>Avelut: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next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11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months.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For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those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lost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parent, </a:t>
            </a:r>
            <a:r>
              <a:rPr dirty="0" sz="1200" spc="-45">
                <a:latin typeface="Verdana"/>
                <a:cs typeface="Verdana"/>
              </a:rPr>
              <a:t>mourning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continue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full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eleven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months.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All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Sheloshim </a:t>
            </a:r>
            <a:r>
              <a:rPr dirty="0" sz="1200" spc="-50">
                <a:latin typeface="Verdana"/>
                <a:cs typeface="Verdana"/>
              </a:rPr>
              <a:t>prohibitions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lifted,</a:t>
            </a:r>
            <a:r>
              <a:rPr dirty="0" sz="1200" spc="2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though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happy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events,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example, </a:t>
            </a:r>
            <a:r>
              <a:rPr dirty="0" sz="1200" spc="-25">
                <a:latin typeface="Verdana"/>
                <a:cs typeface="Verdana"/>
              </a:rPr>
              <a:t>weddings,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avoided.</a:t>
            </a:r>
            <a:r>
              <a:rPr dirty="0" sz="1200" spc="-75">
                <a:latin typeface="Verdana"/>
                <a:cs typeface="Verdana"/>
              </a:rPr>
              <a:t> From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burial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eleven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months,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bereaved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recite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mourners’ </a:t>
            </a:r>
            <a:r>
              <a:rPr dirty="0" sz="1200" spc="-35">
                <a:latin typeface="Verdana"/>
                <a:cs typeface="Verdana"/>
              </a:rPr>
              <a:t>Kaddish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synagogue. </a:t>
            </a:r>
            <a:r>
              <a:rPr dirty="0" sz="1200" spc="-70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belief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helps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release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dead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sins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9309" y="1777745"/>
            <a:ext cx="3728720" cy="2095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909" y="6216014"/>
            <a:ext cx="2235199" cy="16986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300" y="8654046"/>
            <a:ext cx="1244600" cy="124460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414020"/>
            <a:ext cx="6668770" cy="5906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>
              <a:lnSpc>
                <a:spcPct val="117500"/>
              </a:lnSpc>
              <a:spcBef>
                <a:spcPts val="100"/>
              </a:spcBef>
            </a:pP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committed,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showing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complete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sinner.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That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Kaddish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>
                <a:latin typeface="Verdana"/>
                <a:cs typeface="Verdana"/>
              </a:rPr>
              <a:t>recited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eleven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twelve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months,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indicates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least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some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good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5">
                <a:latin typeface="Verdana"/>
                <a:cs typeface="Verdana"/>
              </a:rPr>
              <a:t>person,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according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some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scholars.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30" b="1">
                <a:latin typeface="Tahoma"/>
                <a:cs typeface="Tahoma"/>
              </a:rPr>
              <a:t>Remembering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dead</a:t>
            </a:r>
            <a:endParaRPr sz="1200">
              <a:latin typeface="Tahoma"/>
              <a:cs typeface="Tahoma"/>
            </a:endParaRPr>
          </a:p>
          <a:p>
            <a:pPr marL="12700" marR="3648710">
              <a:lnSpc>
                <a:spcPct val="117500"/>
              </a:lnSpc>
              <a:spcBef>
                <a:spcPts val="795"/>
              </a:spcBef>
            </a:pPr>
            <a:r>
              <a:rPr dirty="0" sz="1200" spc="-7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requires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ensure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65">
                <a:latin typeface="Verdana"/>
                <a:cs typeface="Verdana"/>
              </a:rPr>
              <a:t>dead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forgotten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burial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desecrated.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A </a:t>
            </a:r>
            <a:r>
              <a:rPr dirty="0" sz="1200" spc="-25">
                <a:latin typeface="Verdana"/>
                <a:cs typeface="Verdana"/>
              </a:rPr>
              <a:t>gravestone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makes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certain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cannot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forgotten,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grave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clear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see.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In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Israel,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erection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gravestone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happens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45">
                <a:latin typeface="Verdana"/>
                <a:cs typeface="Verdana"/>
              </a:rPr>
              <a:t>Shiv’ah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shlosim.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customary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unveiling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0">
                <a:latin typeface="Verdana"/>
                <a:cs typeface="Verdana"/>
              </a:rPr>
              <a:t>stone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after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year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after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death. </a:t>
            </a: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some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communities,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gravestone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actually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placed.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50" b="1">
                <a:latin typeface="Tahoma"/>
                <a:cs typeface="Tahoma"/>
              </a:rPr>
              <a:t>Yahrzeit</a:t>
            </a:r>
            <a:r>
              <a:rPr dirty="0" sz="1200" spc="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and</a:t>
            </a:r>
            <a:r>
              <a:rPr dirty="0" sz="1200" spc="1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Yizkor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17500"/>
              </a:lnSpc>
              <a:spcBef>
                <a:spcPts val="805"/>
              </a:spcBef>
            </a:pPr>
            <a:r>
              <a:rPr dirty="0" sz="1200">
                <a:latin typeface="Verdana"/>
                <a:cs typeface="Verdana"/>
              </a:rPr>
              <a:t>Each</a:t>
            </a:r>
            <a:r>
              <a:rPr dirty="0" sz="1200" spc="-55">
                <a:latin typeface="Verdana"/>
                <a:cs typeface="Verdana"/>
              </a:rPr>
              <a:t> anniversary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death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parent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recalled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Yahrzeit.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Most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lost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parents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will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fast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day,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though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Hasidic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celebration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recognise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loved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next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life.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candle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lit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lasts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24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hours.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 </a:t>
            </a:r>
            <a:r>
              <a:rPr dirty="0" sz="1200" spc="-10">
                <a:latin typeface="Verdana"/>
                <a:cs typeface="Verdana"/>
              </a:rPr>
              <a:t>take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time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study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customary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donate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tzedakah </a:t>
            </a:r>
            <a:r>
              <a:rPr dirty="0" sz="1200" spc="-55">
                <a:latin typeface="Verdana"/>
                <a:cs typeface="Verdana"/>
              </a:rPr>
              <a:t>(charity)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day.</a:t>
            </a:r>
            <a:endParaRPr sz="1200">
              <a:latin typeface="Verdana"/>
              <a:cs typeface="Verdana"/>
            </a:endParaRPr>
          </a:p>
          <a:p>
            <a:pPr marL="12700" marR="147320">
              <a:lnSpc>
                <a:spcPct val="117500"/>
              </a:lnSpc>
              <a:spcBef>
                <a:spcPts val="79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Yizkor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memorial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recited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mourners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specific </a:t>
            </a:r>
            <a:r>
              <a:rPr dirty="0" sz="1200" spc="-50">
                <a:latin typeface="Verdana"/>
                <a:cs typeface="Verdana"/>
              </a:rPr>
              <a:t>festival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days: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Yom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Kippur,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Sh’mini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Atzeret,</a:t>
            </a:r>
            <a:r>
              <a:rPr dirty="0" sz="1200" spc="-25">
                <a:latin typeface="Verdana"/>
                <a:cs typeface="Verdana"/>
              </a:rPr>
              <a:t> 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eighth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Pesach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second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Shavuout.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6320" y="1536445"/>
            <a:ext cx="3526789" cy="2336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000" y="6451447"/>
            <a:ext cx="6197600" cy="31115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41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do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practices</a:t>
            </a:r>
            <a:r>
              <a:rPr dirty="0" sz="1100" spc="-55">
                <a:latin typeface="Verdana"/>
                <a:cs typeface="Verdana"/>
              </a:rPr>
              <a:t> in </a:t>
            </a:r>
            <a:r>
              <a:rPr dirty="0" sz="1100" spc="-30">
                <a:latin typeface="Verdana"/>
                <a:cs typeface="Verdana"/>
              </a:rPr>
              <a:t>Judaism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help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comfort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mourners?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2"/>
              <a:tabLst>
                <a:tab pos="469900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bereavement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impact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person’s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life?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Describe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four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stages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mourning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explain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symbolism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involved.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469900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45">
                <a:latin typeface="Verdana"/>
                <a:cs typeface="Verdana"/>
              </a:rPr>
              <a:t>deceased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remembered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Judaism?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 marL="469900" marR="100965" indent="-229235">
              <a:lnSpc>
                <a:spcPct val="152700"/>
              </a:lnSpc>
              <a:spcBef>
                <a:spcPts val="820"/>
              </a:spcBef>
              <a:buAutoNum type="arabicPeriod" startAt="5"/>
              <a:tabLst>
                <a:tab pos="469900" algn="l"/>
                <a:tab pos="508000" algn="l"/>
              </a:tabLst>
            </a:pPr>
            <a:r>
              <a:rPr dirty="0" sz="1100">
                <a:latin typeface="Verdana"/>
                <a:cs typeface="Verdana"/>
              </a:rPr>
              <a:t>	</a:t>
            </a:r>
            <a:r>
              <a:rPr dirty="0" sz="1100" spc="-80">
                <a:latin typeface="Verdana"/>
                <a:cs typeface="Verdana"/>
              </a:rPr>
              <a:t>“It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too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difficult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complete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Jewish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mourning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rituals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in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today’s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world.”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agree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with </a:t>
            </a:r>
            <a:r>
              <a:rPr dirty="0" sz="1100" spc="-85">
                <a:latin typeface="Verdana"/>
                <a:cs typeface="Verdana"/>
              </a:rPr>
              <a:t>this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55">
                <a:latin typeface="Verdana"/>
                <a:cs typeface="Verdana"/>
              </a:rPr>
              <a:t> your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alternative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659255">
              <a:lnSpc>
                <a:spcPct val="100000"/>
              </a:lnSpc>
              <a:spcBef>
                <a:spcPts val="95"/>
              </a:spcBef>
            </a:pPr>
            <a:r>
              <a:rPr dirty="0"/>
              <a:t>Rosh</a:t>
            </a:r>
            <a:r>
              <a:rPr dirty="0" spc="-100"/>
              <a:t> </a:t>
            </a:r>
            <a:r>
              <a:rPr dirty="0" spc="-10"/>
              <a:t>Hashanah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185418"/>
            <a:ext cx="6661150" cy="484378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469265" indent="-22796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New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Year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(High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Holy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Day)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>
                <a:latin typeface="Verdana"/>
                <a:cs typeface="Verdana"/>
              </a:rPr>
              <a:t>Happens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months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Tishri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(in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September/October)</a:t>
            </a:r>
            <a:endParaRPr sz="1200">
              <a:latin typeface="Verdana"/>
              <a:cs typeface="Verdana"/>
            </a:endParaRPr>
          </a:p>
          <a:p>
            <a:pPr marL="468630" marR="206375" indent="-227965">
              <a:lnSpc>
                <a:spcPct val="117500"/>
              </a:lnSpc>
              <a:spcBef>
                <a:spcPts val="5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Rosh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Hashanah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begins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10-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period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reflection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repentance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ends </a:t>
            </a:r>
            <a:r>
              <a:rPr dirty="0" sz="1200" spc="-20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Yom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Kippur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35">
                <a:latin typeface="Verdana"/>
                <a:cs typeface="Verdana"/>
              </a:rPr>
              <a:t>Focuses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individual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living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earth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50">
                <a:latin typeface="Verdana"/>
                <a:cs typeface="Verdana"/>
              </a:rPr>
              <a:t>All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observe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festival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days,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Reform,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give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</a:t>
            </a:r>
            <a:endParaRPr sz="1200">
              <a:latin typeface="Verdana"/>
              <a:cs typeface="Verdana"/>
            </a:endParaRPr>
          </a:p>
          <a:p>
            <a:pPr marL="12700" marR="13335">
              <a:lnSpc>
                <a:spcPct val="117600"/>
              </a:lnSpc>
              <a:spcBef>
                <a:spcPts val="790"/>
              </a:spcBef>
            </a:pPr>
            <a:r>
              <a:rPr dirty="0" sz="1200" spc="-70">
                <a:latin typeface="Verdana"/>
                <a:cs typeface="Verdana"/>
              </a:rPr>
              <a:t>Rosh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Hashanah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represents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created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world,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could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5">
                <a:latin typeface="Verdana"/>
                <a:cs typeface="Verdana"/>
              </a:rPr>
              <a:t>world’s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birthday,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actually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emphasised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Talmud.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Given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its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focus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around </a:t>
            </a:r>
            <a:r>
              <a:rPr dirty="0" sz="1200">
                <a:latin typeface="Verdana"/>
                <a:cs typeface="Verdana"/>
              </a:rPr>
              <a:t>repentance,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truly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sorry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wrongs/sins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referred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Awe,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as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believe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humankind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stands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throne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full </a:t>
            </a:r>
            <a:r>
              <a:rPr dirty="0" sz="1200">
                <a:latin typeface="Verdana"/>
                <a:cs typeface="Verdana"/>
              </a:rPr>
              <a:t>account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 they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past </a:t>
            </a:r>
            <a:r>
              <a:rPr dirty="0" sz="1200" spc="-45">
                <a:latin typeface="Verdana"/>
                <a:cs typeface="Verdana"/>
              </a:rPr>
              <a:t>year,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can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judged.</a:t>
            </a:r>
            <a:endParaRPr sz="1200">
              <a:latin typeface="Verdana"/>
              <a:cs typeface="Verdana"/>
            </a:endParaRPr>
          </a:p>
          <a:p>
            <a:pPr marL="12700" marR="93345">
              <a:lnSpc>
                <a:spcPct val="117500"/>
              </a:lnSpc>
              <a:spcBef>
                <a:spcPts val="805"/>
              </a:spcBef>
            </a:pP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hope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receive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promise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mercy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30">
                <a:latin typeface="Verdana"/>
                <a:cs typeface="Verdana"/>
              </a:rPr>
              <a:t> 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chance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sure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that.</a:t>
            </a:r>
            <a:r>
              <a:rPr dirty="0" sz="1200" spc="-70">
                <a:latin typeface="Verdana"/>
                <a:cs typeface="Verdana"/>
              </a:rPr>
              <a:t> The </a:t>
            </a:r>
            <a:r>
              <a:rPr dirty="0" sz="1200" spc="-45">
                <a:latin typeface="Verdana"/>
                <a:cs typeface="Verdana"/>
              </a:rPr>
              <a:t>Talmud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says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books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of: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Wicked,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50">
                <a:latin typeface="Verdana"/>
                <a:cs typeface="Verdana"/>
              </a:rPr>
              <a:t>Righteous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in-</a:t>
            </a:r>
            <a:r>
              <a:rPr dirty="0" sz="1200">
                <a:latin typeface="Verdana"/>
                <a:cs typeface="Verdana"/>
              </a:rPr>
              <a:t>between.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idea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books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figurative,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30">
                <a:latin typeface="Verdana"/>
                <a:cs typeface="Verdana"/>
              </a:rPr>
              <a:t> 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does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 </a:t>
            </a:r>
            <a:r>
              <a:rPr dirty="0" sz="1200" spc="-10">
                <a:latin typeface="Verdana"/>
                <a:cs typeface="Verdana"/>
              </a:rPr>
              <a:t>actually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need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write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down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information.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these</a:t>
            </a:r>
            <a:r>
              <a:rPr dirty="0" sz="1200" spc="-30">
                <a:latin typeface="Verdana"/>
                <a:cs typeface="Verdana"/>
              </a:rPr>
              <a:t> books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recorded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deeds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40">
                <a:latin typeface="Verdana"/>
                <a:cs typeface="Verdana"/>
              </a:rPr>
              <a:t>every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person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thus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destiny</a:t>
            </a:r>
            <a:r>
              <a:rPr dirty="0" sz="1200" spc="-55">
                <a:latin typeface="Verdana"/>
                <a:cs typeface="Verdana"/>
              </a:rPr>
              <a:t> 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next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year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fixed.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righteous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gain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another </a:t>
            </a:r>
            <a:r>
              <a:rPr dirty="0" sz="1200" spc="-25">
                <a:latin typeface="Verdana"/>
                <a:cs typeface="Verdana"/>
              </a:rPr>
              <a:t>year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life,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wicked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not,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those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in-</a:t>
            </a:r>
            <a:r>
              <a:rPr dirty="0" sz="1200">
                <a:latin typeface="Verdana"/>
                <a:cs typeface="Verdana"/>
              </a:rPr>
              <a:t>between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chance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over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Rosh </a:t>
            </a:r>
            <a:r>
              <a:rPr dirty="0" sz="1200" spc="-10">
                <a:latin typeface="Verdana"/>
                <a:cs typeface="Verdana"/>
              </a:rPr>
              <a:t>Hashanah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repentance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anything,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secure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another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year.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greeting,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“May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you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inscribed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good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year,”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often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this</a:t>
            </a:r>
            <a:r>
              <a:rPr dirty="0" sz="1200" spc="-40">
                <a:latin typeface="Verdana"/>
                <a:cs typeface="Verdana"/>
              </a:rPr>
              <a:t> time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refers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these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books.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Even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though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hugely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solemn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side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festival,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joyous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55">
                <a:latin typeface="Verdana"/>
                <a:cs typeface="Verdana"/>
              </a:rPr>
              <a:t>festive.</a:t>
            </a:r>
            <a:r>
              <a:rPr dirty="0" sz="1200" spc="-70">
                <a:latin typeface="Verdana"/>
                <a:cs typeface="Verdana"/>
              </a:rPr>
              <a:t> 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associated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colour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white,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white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clothes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worn.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235725"/>
            <a:ext cx="6756400" cy="337057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446023"/>
            <a:ext cx="4364990" cy="8047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 b="1">
                <a:latin typeface="Tahoma"/>
                <a:cs typeface="Tahoma"/>
              </a:rPr>
              <a:t>Customs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of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85" b="1">
                <a:latin typeface="Tahoma"/>
                <a:cs typeface="Tahoma"/>
              </a:rPr>
              <a:t>Rosh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Hashanah</a:t>
            </a:r>
            <a:endParaRPr sz="1200">
              <a:latin typeface="Tahoma"/>
              <a:cs typeface="Tahoma"/>
            </a:endParaRPr>
          </a:p>
          <a:p>
            <a:pPr marL="468630" marR="5080" indent="-227965">
              <a:lnSpc>
                <a:spcPct val="117500"/>
              </a:lnSpc>
              <a:spcBef>
                <a:spcPts val="80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40">
                <a:latin typeface="Verdana"/>
                <a:cs typeface="Verdana"/>
              </a:rPr>
              <a:t>Sounding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shofar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(horn)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notes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as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repentance.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ritual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starts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month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before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70">
                <a:latin typeface="Verdana"/>
                <a:cs typeface="Verdana"/>
              </a:rPr>
              <a:t>Rosh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Hashanah,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giving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advanced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warning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	Jews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prepare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5"/>
              </a:spcBef>
              <a:buFont typeface="Wingdings"/>
              <a:buChar char=""/>
            </a:pPr>
            <a:endParaRPr sz="1200">
              <a:latin typeface="Verdana"/>
              <a:cs typeface="Verdana"/>
            </a:endParaRPr>
          </a:p>
          <a:p>
            <a:pPr marL="468630" marR="52705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25">
                <a:latin typeface="Verdana"/>
                <a:cs typeface="Verdana"/>
              </a:rPr>
              <a:t>Reciting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Tashlich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riverbank,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recite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Micah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50">
                <a:latin typeface="Verdana"/>
                <a:cs typeface="Verdana"/>
              </a:rPr>
              <a:t>7:18-</a:t>
            </a:r>
            <a:r>
              <a:rPr dirty="0" sz="1200" spc="-100">
                <a:latin typeface="Verdana"/>
                <a:cs typeface="Verdana"/>
              </a:rPr>
              <a:t>20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Psalms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33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130,</a:t>
            </a:r>
            <a:r>
              <a:rPr dirty="0" sz="1200" spc="-20">
                <a:latin typeface="Verdana"/>
                <a:cs typeface="Verdana"/>
              </a:rPr>
              <a:t> the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shake</a:t>
            </a:r>
            <a:r>
              <a:rPr dirty="0" sz="1200" spc="-25">
                <a:latin typeface="Verdana"/>
                <a:cs typeface="Verdana"/>
              </a:rPr>
              <a:t> out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65">
                <a:latin typeface="Verdana"/>
                <a:cs typeface="Verdana"/>
              </a:rPr>
              <a:t>their </a:t>
            </a:r>
            <a:r>
              <a:rPr dirty="0" sz="1200" spc="-10">
                <a:latin typeface="Verdana"/>
                <a:cs typeface="Verdana"/>
              </a:rPr>
              <a:t>pockets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symbolically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 </a:t>
            </a:r>
            <a:r>
              <a:rPr dirty="0" sz="1200" spc="-120">
                <a:latin typeface="Verdana"/>
                <a:cs typeface="Verdana"/>
              </a:rPr>
              <a:t>sins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into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10">
                <a:latin typeface="Verdana"/>
                <a:cs typeface="Verdana"/>
              </a:rPr>
              <a:t>water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5"/>
              </a:spcBef>
              <a:buFont typeface="Wingdings"/>
              <a:buChar char=""/>
            </a:pPr>
            <a:endParaRPr sz="1200">
              <a:latin typeface="Verdana"/>
              <a:cs typeface="Verdana"/>
            </a:endParaRPr>
          </a:p>
          <a:p>
            <a:pPr marL="468630" marR="39370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sleep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night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Rosh 	Hashanah, </a:t>
            </a:r>
            <a:r>
              <a:rPr dirty="0" sz="1200">
                <a:latin typeface="Verdana"/>
                <a:cs typeface="Verdana"/>
              </a:rPr>
              <a:t>dedicating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night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prayer,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20">
                <a:latin typeface="Verdana"/>
                <a:cs typeface="Verdana"/>
              </a:rPr>
              <a:t>meditation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soul-</a:t>
            </a:r>
            <a:r>
              <a:rPr dirty="0" sz="1200" spc="-30">
                <a:latin typeface="Verdana"/>
                <a:cs typeface="Verdana"/>
              </a:rPr>
              <a:t>searching.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20">
                <a:latin typeface="Verdana"/>
                <a:cs typeface="Verdana"/>
              </a:rPr>
              <a:t> 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avoid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being 	‘present’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heavenly</a:t>
            </a:r>
            <a:r>
              <a:rPr dirty="0" sz="1200" spc="-75">
                <a:latin typeface="Verdana"/>
                <a:cs typeface="Verdana"/>
              </a:rPr>
              <a:t> trial,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i.e.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asleep.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60">
                <a:latin typeface="Verdana"/>
                <a:cs typeface="Verdana"/>
              </a:rPr>
              <a:t>Staying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awake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custom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now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maximise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35">
                <a:latin typeface="Verdana"/>
                <a:cs typeface="Verdana"/>
              </a:rPr>
              <a:t>personal,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spiritual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focus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  <a:buFont typeface="Wingdings"/>
              <a:buChar char=""/>
            </a:pPr>
            <a:endParaRPr sz="1200">
              <a:latin typeface="Verdana"/>
              <a:cs typeface="Verdana"/>
            </a:endParaRPr>
          </a:p>
          <a:p>
            <a:pPr marL="468630" marR="205104" indent="-227965">
              <a:lnSpc>
                <a:spcPct val="117500"/>
              </a:lnSpc>
              <a:spcBef>
                <a:spcPts val="5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10">
                <a:latin typeface="Verdana"/>
                <a:cs typeface="Verdana"/>
              </a:rPr>
              <a:t>Attending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special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midnight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45">
                <a:latin typeface="Verdana"/>
                <a:cs typeface="Verdana"/>
              </a:rPr>
              <a:t>service.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Prayers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saying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sorry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seeking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50">
                <a:latin typeface="Verdana"/>
                <a:cs typeface="Verdana"/>
              </a:rPr>
              <a:t>forgiveness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said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  <a:buFont typeface="Wingdings"/>
              <a:buChar char=""/>
            </a:pPr>
            <a:endParaRPr sz="1200">
              <a:latin typeface="Verdana"/>
              <a:cs typeface="Verdana"/>
            </a:endParaRPr>
          </a:p>
          <a:p>
            <a:pPr marL="468630" marR="1517650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40">
                <a:latin typeface="Verdana"/>
                <a:cs typeface="Verdana"/>
              </a:rPr>
              <a:t>Sweet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food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favoured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Rosh </a:t>
            </a:r>
            <a:r>
              <a:rPr dirty="0" sz="1200" spc="-20">
                <a:latin typeface="Verdana"/>
                <a:cs typeface="Verdana"/>
              </a:rPr>
              <a:t>	</a:t>
            </a:r>
            <a:r>
              <a:rPr dirty="0" sz="1200" spc="-30">
                <a:latin typeface="Verdana"/>
                <a:cs typeface="Verdana"/>
              </a:rPr>
              <a:t>Hashanah. </a:t>
            </a:r>
            <a:r>
              <a:rPr dirty="0" sz="1200" spc="-10">
                <a:latin typeface="Verdana"/>
                <a:cs typeface="Verdana"/>
              </a:rPr>
              <a:t>Traditionally,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pomegranates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eaten.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Their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30">
                <a:latin typeface="Verdana"/>
                <a:cs typeface="Verdana"/>
              </a:rPr>
              <a:t>seeds</a:t>
            </a:r>
            <a:r>
              <a:rPr dirty="0" sz="1200" spc="-40">
                <a:latin typeface="Verdana"/>
                <a:cs typeface="Verdana"/>
              </a:rPr>
              <a:t> represent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hope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40">
                <a:latin typeface="Verdana"/>
                <a:cs typeface="Verdana"/>
              </a:rPr>
              <a:t>	</a:t>
            </a:r>
            <a:r>
              <a:rPr dirty="0" sz="1200" spc="-35">
                <a:latin typeface="Verdana"/>
                <a:cs typeface="Verdana"/>
              </a:rPr>
              <a:t>person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perform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good </a:t>
            </a:r>
            <a:r>
              <a:rPr dirty="0" sz="1200" spc="35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deeds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year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come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5"/>
              </a:spcBef>
              <a:buFont typeface="Wingdings"/>
              <a:buChar char=""/>
            </a:pPr>
            <a:endParaRPr sz="1200">
              <a:latin typeface="Verdana"/>
              <a:cs typeface="Verdana"/>
            </a:endParaRPr>
          </a:p>
          <a:p>
            <a:pPr marL="468630" marR="1473835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50">
                <a:latin typeface="Verdana"/>
                <a:cs typeface="Verdana"/>
              </a:rPr>
              <a:t>Traditional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home </a:t>
            </a:r>
            <a:r>
              <a:rPr dirty="0" sz="1200" spc="-20">
                <a:latin typeface="Verdana"/>
                <a:cs typeface="Verdana"/>
              </a:rPr>
              <a:t>	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round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challah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bread,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55">
                <a:latin typeface="Verdana"/>
                <a:cs typeface="Verdana"/>
              </a:rPr>
              <a:t>symbolise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eternal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life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60">
                <a:latin typeface="Verdana"/>
                <a:cs typeface="Verdana"/>
              </a:rPr>
              <a:t>journey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upwards.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Fish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is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10">
                <a:latin typeface="Verdana"/>
                <a:cs typeface="Verdana"/>
              </a:rPr>
              <a:t>commonly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served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reflect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</a:t>
            </a:r>
            <a:r>
              <a:rPr dirty="0" sz="1200" spc="-20">
                <a:latin typeface="Verdana"/>
                <a:cs typeface="Verdana"/>
              </a:rPr>
              <a:t>	</a:t>
            </a:r>
            <a:r>
              <a:rPr dirty="0" sz="1200" spc="-90">
                <a:latin typeface="Verdana"/>
                <a:cs typeface="Verdana"/>
              </a:rPr>
              <a:t>fish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multiply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quickly,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hope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fulfil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commandment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multiply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1709" y="5250134"/>
            <a:ext cx="3581399" cy="22290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9509" y="787653"/>
            <a:ext cx="2133599" cy="2085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1409" y="3086353"/>
            <a:ext cx="2171699" cy="16497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04411" y="7657811"/>
            <a:ext cx="3052000" cy="2208388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15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Rosh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Hashanah?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importance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Rosh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Hashanah?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Which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other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festival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linked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60">
                <a:latin typeface="Verdana"/>
                <a:cs typeface="Verdana"/>
              </a:rPr>
              <a:t> Rosh </a:t>
            </a:r>
            <a:r>
              <a:rPr dirty="0" sz="1100" spc="-10">
                <a:latin typeface="Verdana"/>
                <a:cs typeface="Verdana"/>
              </a:rPr>
              <a:t>Hashanah?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buAutoNum type="arabicPeriod" startAt="4"/>
              <a:tabLst>
                <a:tab pos="240665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Rosh </a:t>
            </a:r>
            <a:r>
              <a:rPr dirty="0" sz="1100" spc="-20">
                <a:latin typeface="Verdana"/>
                <a:cs typeface="Verdana"/>
              </a:rPr>
              <a:t>Hashanah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celebrated?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240665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are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key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customs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Rosh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Hashanah?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Describe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symbolism.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5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6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how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observing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Rosh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Hashanah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can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influence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Jewish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person’s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life.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160905">
              <a:lnSpc>
                <a:spcPct val="100000"/>
              </a:lnSpc>
              <a:spcBef>
                <a:spcPts val="95"/>
              </a:spcBef>
            </a:pPr>
            <a:r>
              <a:rPr dirty="0"/>
              <a:t>Yom</a:t>
            </a:r>
            <a:r>
              <a:rPr dirty="0" spc="-80"/>
              <a:t> </a:t>
            </a:r>
            <a:r>
              <a:rPr dirty="0" spc="-10"/>
              <a:t>Kippur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185418"/>
            <a:ext cx="6518909" cy="2059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100"/>
              </a:spcBef>
            </a:pPr>
            <a:r>
              <a:rPr dirty="0" sz="1200" spc="-10">
                <a:latin typeface="Verdana"/>
                <a:cs typeface="Verdana"/>
              </a:rPr>
              <a:t>Yom</a:t>
            </a:r>
            <a:r>
              <a:rPr dirty="0" sz="1200" spc="-50">
                <a:latin typeface="Verdana"/>
                <a:cs typeface="Verdana"/>
              </a:rPr>
              <a:t> Kippur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Atonement.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Over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period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Rosh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Hashanah,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think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try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redeem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themselves.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Everyone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40">
                <a:latin typeface="Verdana"/>
                <a:cs typeface="Verdana"/>
              </a:rPr>
              <a:t> find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way </a:t>
            </a:r>
            <a:r>
              <a:rPr dirty="0" sz="1200">
                <a:latin typeface="Verdana"/>
                <a:cs typeface="Verdana"/>
              </a:rPr>
              <a:t>back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G-d,</a:t>
            </a:r>
            <a:r>
              <a:rPr dirty="0" sz="1200" spc="-55">
                <a:latin typeface="Verdana"/>
                <a:cs typeface="Verdana"/>
              </a:rPr>
              <a:t> so </a:t>
            </a:r>
            <a:r>
              <a:rPr dirty="0" sz="1200">
                <a:latin typeface="Verdana"/>
                <a:cs typeface="Verdana"/>
              </a:rPr>
              <a:t>no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lose</a:t>
            </a:r>
            <a:r>
              <a:rPr dirty="0" sz="1200" spc="-40">
                <a:latin typeface="Verdana"/>
                <a:cs typeface="Verdana"/>
              </a:rPr>
              <a:t> faith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if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they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show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self-</a:t>
            </a:r>
            <a:r>
              <a:rPr dirty="0" sz="1200" spc="-10">
                <a:latin typeface="Verdana"/>
                <a:cs typeface="Verdana"/>
              </a:rPr>
              <a:t>discipline.</a:t>
            </a:r>
            <a:endParaRPr sz="1200">
              <a:latin typeface="Verdana"/>
              <a:cs typeface="Verdana"/>
            </a:endParaRPr>
          </a:p>
          <a:p>
            <a:pPr marL="12700" marR="63500">
              <a:lnSpc>
                <a:spcPct val="117500"/>
              </a:lnSpc>
              <a:spcBef>
                <a:spcPts val="790"/>
              </a:spcBef>
            </a:pPr>
            <a:r>
              <a:rPr dirty="0" sz="1200" spc="-10">
                <a:latin typeface="Verdana"/>
                <a:cs typeface="Verdana"/>
              </a:rPr>
              <a:t>Yom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Kippur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confession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whole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focused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this </a:t>
            </a:r>
            <a:r>
              <a:rPr dirty="0" sz="1200" spc="-45">
                <a:latin typeface="Verdana"/>
                <a:cs typeface="Verdana"/>
              </a:rPr>
              <a:t>activity.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aims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Kippur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summed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up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Maimonides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said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</a:t>
            </a:r>
            <a:r>
              <a:rPr dirty="0" sz="1200">
                <a:latin typeface="Verdana"/>
                <a:cs typeface="Verdana"/>
              </a:rPr>
              <a:t>repentance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sinner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casts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sins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from </a:t>
            </a:r>
            <a:r>
              <a:rPr dirty="0" sz="1200" spc="-105">
                <a:latin typeface="Verdana"/>
                <a:cs typeface="Verdana"/>
              </a:rPr>
              <a:t>his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mind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resolves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 </a:t>
            </a:r>
            <a:r>
              <a:rPr dirty="0" sz="1200" spc="-110">
                <a:latin typeface="Verdana"/>
                <a:cs typeface="Verdana"/>
              </a:rPr>
              <a:t>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heart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sin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 </a:t>
            </a:r>
            <a:r>
              <a:rPr dirty="0" sz="1200" spc="-45">
                <a:latin typeface="Verdana"/>
                <a:cs typeface="Verdana"/>
              </a:rPr>
              <a:t>more.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believed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say </a:t>
            </a:r>
            <a:r>
              <a:rPr dirty="0" sz="1200" spc="-65">
                <a:latin typeface="Verdana"/>
                <a:cs typeface="Verdana"/>
              </a:rPr>
              <a:t>brings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pardon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sin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between</a:t>
            </a:r>
            <a:r>
              <a:rPr dirty="0" sz="1200" spc="-45">
                <a:latin typeface="Verdana"/>
                <a:cs typeface="Verdana"/>
              </a:rPr>
              <a:t> humans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d; </a:t>
            </a:r>
            <a:r>
              <a:rPr dirty="0" sz="1200" spc="-50">
                <a:latin typeface="Verdana"/>
                <a:cs typeface="Verdana"/>
              </a:rPr>
              <a:t>forgiveness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only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attempt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made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repair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damage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done.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Reparation </a:t>
            </a:r>
            <a:r>
              <a:rPr dirty="0" sz="1200" spc="-40">
                <a:latin typeface="Verdana"/>
                <a:cs typeface="Verdana"/>
              </a:rPr>
              <a:t>(making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up)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everything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else.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4500" y="6315836"/>
            <a:ext cx="6605905" cy="3534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 b="1">
                <a:latin typeface="Tahoma"/>
                <a:cs typeface="Tahoma"/>
              </a:rPr>
              <a:t>Before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Yom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Kippur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begins:</a:t>
            </a:r>
            <a:endParaRPr sz="1200">
              <a:latin typeface="Tahoma"/>
              <a:cs typeface="Tahoma"/>
            </a:endParaRPr>
          </a:p>
          <a:p>
            <a:pPr marL="468630" marR="5080" indent="-227965">
              <a:lnSpc>
                <a:spcPct val="117500"/>
              </a:lnSpc>
              <a:spcBef>
                <a:spcPts val="80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lavish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shared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strengthen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ahead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fast.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Some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believe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fast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difficult</a:t>
            </a:r>
            <a:endParaRPr sz="1200">
              <a:latin typeface="Verdana"/>
              <a:cs typeface="Verdana"/>
            </a:endParaRPr>
          </a:p>
          <a:p>
            <a:pPr marL="468630" marR="161290" indent="-227965">
              <a:lnSpc>
                <a:spcPct val="117500"/>
              </a:lnSpc>
              <a:spcBef>
                <a:spcPts val="5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Kol</a:t>
            </a:r>
            <a:r>
              <a:rPr dirty="0" sz="1200" spc="-30">
                <a:latin typeface="Verdana"/>
                <a:cs typeface="Verdana"/>
              </a:rPr>
              <a:t> Nidre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service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prayer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chanted,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asking</a:t>
            </a:r>
            <a:r>
              <a:rPr dirty="0" sz="1200" spc="-55">
                <a:latin typeface="Verdana"/>
                <a:cs typeface="Verdana"/>
              </a:rPr>
              <a:t> 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release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from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rash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promises </a:t>
            </a:r>
            <a:r>
              <a:rPr dirty="0" sz="1200" spc="-30">
                <a:latin typeface="Verdana"/>
                <a:cs typeface="Verdana"/>
              </a:rPr>
              <a:t>	</a:t>
            </a:r>
            <a:r>
              <a:rPr dirty="0" sz="1200">
                <a:latin typeface="Verdana"/>
                <a:cs typeface="Verdana"/>
              </a:rPr>
              <a:t>made</a:t>
            </a:r>
            <a:r>
              <a:rPr dirty="0" sz="1200" spc="-10">
                <a:latin typeface="Verdana"/>
                <a:cs typeface="Verdana"/>
              </a:rPr>
              <a:t> to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15">
                <a:latin typeface="Verdana"/>
                <a:cs typeface="Verdana"/>
              </a:rPr>
              <a:t>d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0">
                <a:latin typeface="Verdana"/>
                <a:cs typeface="Verdana"/>
              </a:rPr>
              <a:t>Yom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Kippur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fasting.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Only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children,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ill,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pregnant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women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those</a:t>
            </a:r>
            <a:endParaRPr sz="1200">
              <a:latin typeface="Verdana"/>
              <a:cs typeface="Verdana"/>
            </a:endParaRPr>
          </a:p>
          <a:p>
            <a:pPr marL="469900" marR="593090">
              <a:lnSpc>
                <a:spcPct val="117500"/>
              </a:lnSpc>
              <a:spcBef>
                <a:spcPts val="5"/>
              </a:spcBef>
            </a:pP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recently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given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birth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excluded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fasting.</a:t>
            </a:r>
            <a:r>
              <a:rPr dirty="0" sz="1200" spc="-60">
                <a:latin typeface="Verdana"/>
                <a:cs typeface="Verdana"/>
              </a:rPr>
              <a:t> Taking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prescribed </a:t>
            </a:r>
            <a:r>
              <a:rPr dirty="0" sz="1200">
                <a:latin typeface="Verdana"/>
                <a:cs typeface="Verdana"/>
              </a:rPr>
              <a:t>medication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allowed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wear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white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cheerfulness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should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characteristic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</a:t>
            </a:r>
            <a:endParaRPr sz="1200">
              <a:latin typeface="Verdana"/>
              <a:cs typeface="Verdana"/>
            </a:endParaRPr>
          </a:p>
          <a:p>
            <a:pPr marL="468630" marR="295910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book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life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closes,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realisation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sins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be </a:t>
            </a:r>
            <a:r>
              <a:rPr dirty="0" sz="1200" spc="40">
                <a:latin typeface="Verdana"/>
                <a:cs typeface="Verdana"/>
              </a:rPr>
              <a:t>	</a:t>
            </a:r>
            <a:r>
              <a:rPr dirty="0" sz="1200" spc="-10">
                <a:latin typeface="Verdana"/>
                <a:cs typeface="Verdana"/>
              </a:rPr>
              <a:t>released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thankful</a:t>
            </a:r>
            <a:r>
              <a:rPr dirty="0" sz="1200" spc="-30">
                <a:latin typeface="Verdana"/>
                <a:cs typeface="Verdana"/>
              </a:rPr>
              <a:t> that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loving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merciful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55">
                <a:latin typeface="Verdana"/>
                <a:cs typeface="Verdana"/>
              </a:rPr>
              <a:t>Services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theme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confession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repentance</a:t>
            </a:r>
            <a:endParaRPr sz="1200">
              <a:latin typeface="Verdana"/>
              <a:cs typeface="Verdana"/>
            </a:endParaRPr>
          </a:p>
          <a:p>
            <a:pPr marL="468630" marR="107314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25">
                <a:latin typeface="Verdana"/>
                <a:cs typeface="Verdana"/>
              </a:rPr>
              <a:t>Readings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reflect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theme,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e.g.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Jonah,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abandons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his</a:t>
            </a:r>
            <a:r>
              <a:rPr dirty="0" sz="1200" spc="-50">
                <a:latin typeface="Verdana"/>
                <a:cs typeface="Verdana"/>
              </a:rPr>
              <a:t> evil</a:t>
            </a:r>
            <a:r>
              <a:rPr dirty="0" sz="1200" spc="-40">
                <a:latin typeface="Verdana"/>
                <a:cs typeface="Verdana"/>
              </a:rPr>
              <a:t> ways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accepts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65">
                <a:latin typeface="Verdana"/>
                <a:cs typeface="Verdana"/>
              </a:rPr>
              <a:t>responsibility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his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actions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returns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15">
                <a:latin typeface="Verdana"/>
                <a:cs typeface="Verdana"/>
              </a:rPr>
              <a:t>d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4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service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includes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memorial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prayers </a:t>
            </a:r>
            <a:r>
              <a:rPr dirty="0" sz="1200" spc="-10">
                <a:latin typeface="Verdana"/>
                <a:cs typeface="Verdana"/>
              </a:rPr>
              <a:t>(Yizkor)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shofar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blast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sounds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Kippur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fasting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230" y="3276599"/>
            <a:ext cx="5651500" cy="282575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157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Yom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Kippur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mean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for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Jews?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2"/>
              <a:tabLst>
                <a:tab pos="469900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Yom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Kippur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celebrated?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happens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before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Yom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Kippur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begins?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469900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festival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Yom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Kippur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influence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life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Jew?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63969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Pesach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185418"/>
            <a:ext cx="6664325" cy="8484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4420" marR="32384">
              <a:lnSpc>
                <a:spcPct val="1175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Pesach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begins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calendar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called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‘chief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50">
                <a:latin typeface="Verdana"/>
                <a:cs typeface="Verdana"/>
              </a:rPr>
              <a:t>months’.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festival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joy, </a:t>
            </a:r>
            <a:r>
              <a:rPr dirty="0" sz="1200" spc="-20">
                <a:latin typeface="Verdana"/>
                <a:cs typeface="Verdana"/>
              </a:rPr>
              <a:t>even</a:t>
            </a:r>
            <a:r>
              <a:rPr dirty="0" sz="1200" spc="50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though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recalls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events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great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sadness. </a:t>
            </a: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would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most </a:t>
            </a:r>
            <a:r>
              <a:rPr dirty="0" sz="1200">
                <a:latin typeface="Verdana"/>
                <a:cs typeface="Verdana"/>
              </a:rPr>
              <a:t>anticipated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most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celebrated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 </a:t>
            </a:r>
            <a:r>
              <a:rPr dirty="0" sz="1200" spc="-25">
                <a:latin typeface="Verdana"/>
                <a:cs typeface="Verdana"/>
              </a:rPr>
              <a:t>all </a:t>
            </a:r>
            <a:r>
              <a:rPr dirty="0" sz="1200" spc="-40">
                <a:latin typeface="Verdana"/>
                <a:cs typeface="Verdana"/>
              </a:rPr>
              <a:t>Jewish </a:t>
            </a:r>
            <a:r>
              <a:rPr dirty="0" sz="1200" spc="-65">
                <a:latin typeface="Verdana"/>
                <a:cs typeface="Verdana"/>
              </a:rPr>
              <a:t>festivals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rituals.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0">
                <a:latin typeface="Verdana"/>
                <a:cs typeface="Verdana"/>
              </a:rPr>
              <a:t>three</a:t>
            </a:r>
            <a:r>
              <a:rPr dirty="0" sz="1200" spc="-55">
                <a:latin typeface="Verdana"/>
                <a:cs typeface="Verdana"/>
              </a:rPr>
              <a:t> pilgrim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festivals,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where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>
                <a:latin typeface="Verdana"/>
                <a:cs typeface="Verdana"/>
              </a:rPr>
              <a:t>attend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Temple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sacrifice.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It</a:t>
            </a:r>
            <a:endParaRPr sz="1200">
              <a:latin typeface="Verdana"/>
              <a:cs typeface="Verdana"/>
            </a:endParaRPr>
          </a:p>
          <a:p>
            <a:pPr marL="3614420" marR="5080">
              <a:lnSpc>
                <a:spcPct val="117500"/>
              </a:lnSpc>
            </a:pP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seven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days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Israel,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with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last </a:t>
            </a:r>
            <a:r>
              <a:rPr dirty="0" sz="1200" spc="-25">
                <a:latin typeface="Verdana"/>
                <a:cs typeface="Verdana"/>
              </a:rPr>
              <a:t>days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key,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35">
                <a:latin typeface="Verdana"/>
                <a:cs typeface="Verdana"/>
              </a:rPr>
              <a:t>outside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Israel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8-</a:t>
            </a:r>
            <a:r>
              <a:rPr dirty="0" sz="1200">
                <a:latin typeface="Verdana"/>
                <a:cs typeface="Verdana"/>
              </a:rPr>
              <a:t>day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festival,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with </a:t>
            </a:r>
            <a:r>
              <a:rPr dirty="0" sz="1200" spc="-45">
                <a:latin typeface="Verdana"/>
                <a:cs typeface="Verdana"/>
              </a:rPr>
              <a:t>Seder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meals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first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days.</a:t>
            </a:r>
            <a:endParaRPr sz="1200">
              <a:latin typeface="Verdana"/>
              <a:cs typeface="Verdana"/>
            </a:endParaRPr>
          </a:p>
          <a:p>
            <a:pPr marL="12700" marR="95250">
              <a:lnSpc>
                <a:spcPct val="117500"/>
              </a:lnSpc>
              <a:spcBef>
                <a:spcPts val="795"/>
              </a:spcBef>
            </a:pPr>
            <a:r>
              <a:rPr dirty="0" sz="1200" spc="55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Seder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attended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extended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retell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story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Exodus. </a:t>
            </a:r>
            <a:r>
              <a:rPr dirty="0" sz="1200" spc="-45">
                <a:latin typeface="Verdana"/>
                <a:cs typeface="Verdana"/>
              </a:rPr>
              <a:t>Reform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Conservative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across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world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seven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days.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>
                <a:latin typeface="Verdana"/>
                <a:cs typeface="Verdana"/>
              </a:rPr>
              <a:t>celebration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very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uniform,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whichever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type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Jew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important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all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Pesach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same.</a:t>
            </a:r>
            <a:endParaRPr sz="1200">
              <a:latin typeface="Verdana"/>
              <a:cs typeface="Verdana"/>
            </a:endParaRPr>
          </a:p>
          <a:p>
            <a:pPr marL="12700" marR="439420">
              <a:lnSpc>
                <a:spcPct val="117600"/>
              </a:lnSpc>
              <a:spcBef>
                <a:spcPts val="800"/>
              </a:spcBef>
            </a:pPr>
            <a:r>
              <a:rPr dirty="0" sz="1200">
                <a:latin typeface="Verdana"/>
                <a:cs typeface="Verdana"/>
              </a:rPr>
              <a:t>Much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festival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based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around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home;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certainly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key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customs </a:t>
            </a:r>
            <a:r>
              <a:rPr dirty="0" sz="1200" spc="-35">
                <a:latin typeface="Verdana"/>
                <a:cs typeface="Verdana"/>
              </a:rPr>
              <a:t>are,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believe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enriched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home-</a:t>
            </a:r>
            <a:r>
              <a:rPr dirty="0" sz="1200" spc="-55">
                <a:latin typeface="Verdana"/>
                <a:cs typeface="Verdana"/>
              </a:rPr>
              <a:t>life,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well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reinforcing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religion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30">
                <a:latin typeface="Verdana"/>
                <a:cs typeface="Verdana"/>
              </a:rPr>
              <a:t>understanding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history.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80" b="1">
                <a:latin typeface="Tahoma"/>
                <a:cs typeface="Tahoma"/>
              </a:rPr>
              <a:t>The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-60" b="1">
                <a:latin typeface="Tahoma"/>
                <a:cs typeface="Tahoma"/>
              </a:rPr>
              <a:t>origins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of</a:t>
            </a:r>
            <a:r>
              <a:rPr dirty="0" sz="120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Pesach</a:t>
            </a:r>
            <a:endParaRPr sz="1200">
              <a:latin typeface="Tahoma"/>
              <a:cs typeface="Tahoma"/>
            </a:endParaRPr>
          </a:p>
          <a:p>
            <a:pPr marL="12700" marR="4264025">
              <a:lnSpc>
                <a:spcPct val="117500"/>
              </a:lnSpc>
              <a:spcBef>
                <a:spcPts val="795"/>
              </a:spcBef>
            </a:pPr>
            <a:r>
              <a:rPr dirty="0" sz="1200">
                <a:latin typeface="Verdana"/>
                <a:cs typeface="Verdana"/>
              </a:rPr>
              <a:t>Pesach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remember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liberation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Israelites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 </a:t>
            </a:r>
            <a:r>
              <a:rPr dirty="0" sz="1200" spc="-60">
                <a:latin typeface="Verdana"/>
                <a:cs typeface="Verdana"/>
              </a:rPr>
              <a:t>slavery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35">
                <a:latin typeface="Verdana"/>
                <a:cs typeface="Verdana"/>
              </a:rPr>
              <a:t>Egypt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over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3000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years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ago.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It </a:t>
            </a:r>
            <a:r>
              <a:rPr dirty="0" sz="1200" spc="-60">
                <a:latin typeface="Verdana"/>
                <a:cs typeface="Verdana"/>
              </a:rPr>
              <a:t>brings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into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close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contact </a:t>
            </a:r>
            <a:r>
              <a:rPr dirty="0" sz="1200" spc="-55">
                <a:latin typeface="Verdana"/>
                <a:cs typeface="Verdana"/>
              </a:rPr>
              <a:t>with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history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0">
                <a:latin typeface="Verdana"/>
                <a:cs typeface="Verdana"/>
              </a:rPr>
              <a:t>liberation,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allowing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>
                <a:latin typeface="Verdana"/>
                <a:cs typeface="Verdana"/>
              </a:rPr>
              <a:t>celebrate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their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freedom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35">
                <a:latin typeface="Verdana"/>
                <a:cs typeface="Verdana"/>
              </a:rPr>
              <a:t>reminding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continue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45">
                <a:latin typeface="Verdana"/>
                <a:cs typeface="Verdana"/>
              </a:rPr>
              <a:t>fight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freedom</a:t>
            </a:r>
            <a:r>
              <a:rPr dirty="0" sz="1200" spc="-70">
                <a:latin typeface="Verdana"/>
                <a:cs typeface="Verdana"/>
              </a:rPr>
              <a:t> 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every </a:t>
            </a:r>
            <a:r>
              <a:rPr dirty="0" sz="1200" spc="-25">
                <a:latin typeface="Verdana"/>
                <a:cs typeface="Verdana"/>
              </a:rPr>
              <a:t>generation.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emphasises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ultimately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come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aid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people.</a:t>
            </a:r>
            <a:endParaRPr sz="1200">
              <a:latin typeface="Verdana"/>
              <a:cs typeface="Verdana"/>
            </a:endParaRPr>
          </a:p>
          <a:p>
            <a:pPr marL="12700" marR="97155">
              <a:lnSpc>
                <a:spcPct val="1175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impact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Pesach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last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all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year,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e.g.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person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thinks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back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relishes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their </a:t>
            </a:r>
            <a:r>
              <a:rPr dirty="0" sz="1200" spc="-20">
                <a:latin typeface="Verdana"/>
                <a:cs typeface="Verdana"/>
              </a:rPr>
              <a:t>freedom,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granted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well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blessing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“next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year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Jerusalem,”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shows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hope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Jerusalem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can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rebuilt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spiritual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centre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world,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just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might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enjoy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festival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day.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1244599"/>
            <a:ext cx="3524250" cy="2654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0385" y="6248526"/>
            <a:ext cx="4022724" cy="2298699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446023"/>
            <a:ext cx="6668134" cy="39643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latin typeface="Tahoma"/>
                <a:cs typeface="Tahoma"/>
              </a:rPr>
              <a:t>Five</a:t>
            </a:r>
            <a:r>
              <a:rPr dirty="0" sz="1200" spc="1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key</a:t>
            </a:r>
            <a:r>
              <a:rPr dirty="0" sz="1200" spc="1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concepts</a:t>
            </a:r>
            <a:r>
              <a:rPr dirty="0" sz="1200" spc="10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of</a:t>
            </a:r>
            <a:r>
              <a:rPr dirty="0" sz="1200" spc="1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Pesach</a:t>
            </a:r>
            <a:endParaRPr sz="1200">
              <a:latin typeface="Tahoma"/>
              <a:cs typeface="Tahoma"/>
            </a:endParaRPr>
          </a:p>
          <a:p>
            <a:pPr marL="2501900" marR="169545" indent="254000">
              <a:lnSpc>
                <a:spcPct val="117600"/>
              </a:lnSpc>
              <a:spcBef>
                <a:spcPts val="800"/>
              </a:spcBef>
              <a:buAutoNum type="arabicPeriod"/>
              <a:tabLst>
                <a:tab pos="2755900" algn="l"/>
              </a:tabLst>
            </a:pPr>
            <a:r>
              <a:rPr dirty="0" sz="1200" spc="-50">
                <a:latin typeface="Verdana"/>
                <a:cs typeface="Verdana"/>
              </a:rPr>
              <a:t>Memory: </a:t>
            </a:r>
            <a:r>
              <a:rPr dirty="0" sz="1200" spc="-40">
                <a:latin typeface="Verdana"/>
                <a:cs typeface="Verdana"/>
              </a:rPr>
              <a:t>only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becoming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aware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30">
                <a:latin typeface="Verdana"/>
                <a:cs typeface="Verdana"/>
              </a:rPr>
              <a:t> 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past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can </a:t>
            </a:r>
            <a:r>
              <a:rPr dirty="0" sz="1200" spc="-55">
                <a:latin typeface="Verdana"/>
                <a:cs typeface="Verdana"/>
              </a:rPr>
              <a:t>our</a:t>
            </a:r>
            <a:r>
              <a:rPr dirty="0" sz="1200" spc="-65">
                <a:latin typeface="Verdana"/>
                <a:cs typeface="Verdana"/>
              </a:rPr>
              <a:t> lives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become</a:t>
            </a:r>
            <a:r>
              <a:rPr dirty="0" sz="1200" spc="-50">
                <a:latin typeface="Verdana"/>
                <a:cs typeface="Verdana"/>
              </a:rPr>
              <a:t> fulfilled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meaning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purpose.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past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gives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clued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now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future</a:t>
            </a:r>
            <a:endParaRPr sz="1200">
              <a:latin typeface="Verdana"/>
              <a:cs typeface="Verdana"/>
            </a:endParaRPr>
          </a:p>
          <a:p>
            <a:pPr marL="2501900" marR="199390" indent="254000">
              <a:lnSpc>
                <a:spcPct val="117500"/>
              </a:lnSpc>
              <a:buAutoNum type="arabicPeriod"/>
              <a:tabLst>
                <a:tab pos="2755900" algn="l"/>
              </a:tabLst>
            </a:pPr>
            <a:r>
              <a:rPr dirty="0" sz="1200" spc="-40">
                <a:latin typeface="Verdana"/>
                <a:cs typeface="Verdana"/>
              </a:rPr>
              <a:t>Optimism/hope:</a:t>
            </a:r>
            <a:r>
              <a:rPr dirty="0" sz="1200" spc="-45">
                <a:latin typeface="Verdana"/>
                <a:cs typeface="Verdana"/>
              </a:rPr>
              <a:t> without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hope,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Israelites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would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5">
                <a:latin typeface="Verdana"/>
                <a:cs typeface="Verdana"/>
              </a:rPr>
              <a:t> survived.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reminded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retain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hope</a:t>
            </a:r>
            <a:endParaRPr sz="1200">
              <a:latin typeface="Verdana"/>
              <a:cs typeface="Verdana"/>
            </a:endParaRPr>
          </a:p>
          <a:p>
            <a:pPr marL="2501900" marR="87630" indent="254000">
              <a:lnSpc>
                <a:spcPct val="117500"/>
              </a:lnSpc>
              <a:buAutoNum type="arabicPeriod"/>
              <a:tabLst>
                <a:tab pos="2755900" algn="l"/>
              </a:tabLst>
            </a:pPr>
            <a:r>
              <a:rPr dirty="0" sz="1200" spc="-50">
                <a:latin typeface="Verdana"/>
                <a:cs typeface="Verdana"/>
              </a:rPr>
              <a:t>Faith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(belief):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optimism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firmly </a:t>
            </a:r>
            <a:r>
              <a:rPr dirty="0" sz="1200">
                <a:latin typeface="Verdana"/>
                <a:cs typeface="Verdana"/>
              </a:rPr>
              <a:t>held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belief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blessed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support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from </a:t>
            </a:r>
            <a:r>
              <a:rPr dirty="0" sz="1200">
                <a:latin typeface="Verdana"/>
                <a:cs typeface="Verdana"/>
              </a:rPr>
              <a:t>above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caring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G-d.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faith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leads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faith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self,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future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ability</a:t>
            </a:r>
            <a:r>
              <a:rPr dirty="0" sz="1200" spc="-20">
                <a:latin typeface="Verdana"/>
                <a:cs typeface="Verdana"/>
              </a:rPr>
              <a:t> to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help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change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world</a:t>
            </a:r>
            <a:endParaRPr sz="1200">
              <a:latin typeface="Verdana"/>
              <a:cs typeface="Verdana"/>
            </a:endParaRPr>
          </a:p>
          <a:p>
            <a:pPr marL="2501900" marR="5080" indent="254000">
              <a:lnSpc>
                <a:spcPct val="117500"/>
              </a:lnSpc>
              <a:buAutoNum type="arabicPeriod"/>
              <a:tabLst>
                <a:tab pos="2755900" algn="l"/>
              </a:tabLst>
            </a:pPr>
            <a:r>
              <a:rPr dirty="0" sz="1200" spc="-60">
                <a:latin typeface="Verdana"/>
                <a:cs typeface="Verdana"/>
              </a:rPr>
              <a:t>Family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(belongings):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home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sown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seeds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future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children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future.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They</a:t>
            </a:r>
            <a:endParaRPr sz="1200">
              <a:latin typeface="Verdana"/>
              <a:cs typeface="Verdana"/>
            </a:endParaRPr>
          </a:p>
          <a:p>
            <a:pPr marL="2501900">
              <a:lnSpc>
                <a:spcPct val="100000"/>
              </a:lnSpc>
              <a:spcBef>
                <a:spcPts val="254"/>
              </a:spcBef>
            </a:pPr>
            <a:r>
              <a:rPr dirty="0" sz="1200">
                <a:latin typeface="Verdana"/>
                <a:cs typeface="Verdana"/>
              </a:rPr>
              <a:t>need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educated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reminded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festival</a:t>
            </a:r>
            <a:endParaRPr sz="1200">
              <a:latin typeface="Verdana"/>
              <a:cs typeface="Verdana"/>
            </a:endParaRPr>
          </a:p>
          <a:p>
            <a:pPr marL="2501900" marR="217804" indent="254000">
              <a:lnSpc>
                <a:spcPct val="117500"/>
              </a:lnSpc>
              <a:buAutoNum type="arabicPeriod" startAt="5"/>
              <a:tabLst>
                <a:tab pos="2755900" algn="l"/>
              </a:tabLst>
            </a:pPr>
            <a:r>
              <a:rPr dirty="0" sz="1200" spc="-60">
                <a:latin typeface="Verdana"/>
                <a:cs typeface="Verdana"/>
              </a:rPr>
              <a:t>Responsibility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others:</a:t>
            </a:r>
            <a:r>
              <a:rPr dirty="0" sz="1200" spc="-70">
                <a:latin typeface="Verdana"/>
                <a:cs typeface="Verdana"/>
              </a:rPr>
              <a:t> 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experience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80">
                <a:latin typeface="Verdana"/>
                <a:cs typeface="Verdana"/>
              </a:rPr>
              <a:t>Israelites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shines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light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need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care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others.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includes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feeding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poor,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fighting </a:t>
            </a:r>
            <a:r>
              <a:rPr dirty="0" sz="1200" spc="-65">
                <a:latin typeface="Verdana"/>
                <a:cs typeface="Verdana"/>
              </a:rPr>
              <a:t>injustice,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supporting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oppressed.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Chased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10">
                <a:latin typeface="Verdana"/>
                <a:cs typeface="Verdana"/>
              </a:rPr>
              <a:t>tzedakah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crucial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principles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4947030"/>
            <a:ext cx="6597015" cy="439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 b="1">
                <a:latin typeface="Tahoma"/>
                <a:cs typeface="Tahoma"/>
              </a:rPr>
              <a:t>Getting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ready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85" b="1">
                <a:latin typeface="Tahoma"/>
                <a:cs typeface="Tahoma"/>
              </a:rPr>
              <a:t>for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Pesach</a:t>
            </a:r>
            <a:endParaRPr sz="1200">
              <a:latin typeface="Tahoma"/>
              <a:cs typeface="Tahoma"/>
            </a:endParaRPr>
          </a:p>
          <a:p>
            <a:pPr marL="469265" indent="-227965">
              <a:lnSpc>
                <a:spcPct val="100000"/>
              </a:lnSpc>
              <a:spcBef>
                <a:spcPts val="1055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70">
                <a:latin typeface="Verdana"/>
                <a:cs typeface="Verdana"/>
              </a:rPr>
              <a:t>Prayers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morning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Pesach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begins</a:t>
            </a:r>
            <a:endParaRPr sz="1200">
              <a:latin typeface="Verdana"/>
              <a:cs typeface="Verdana"/>
            </a:endParaRPr>
          </a:p>
          <a:p>
            <a:pPr marL="468630" marR="2591435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135">
                <a:latin typeface="Verdana"/>
                <a:cs typeface="Verdana"/>
              </a:rPr>
              <a:t>First-</a:t>
            </a:r>
            <a:r>
              <a:rPr dirty="0" sz="1200" spc="-25">
                <a:latin typeface="Verdana"/>
                <a:cs typeface="Verdana"/>
              </a:rPr>
              <a:t>born</a:t>
            </a:r>
            <a:r>
              <a:rPr dirty="0" sz="1200" spc="-80">
                <a:latin typeface="Verdana"/>
                <a:cs typeface="Verdana"/>
              </a:rPr>
              <a:t> sons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attend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study </a:t>
            </a:r>
            <a:r>
              <a:rPr dirty="0" sz="1200" spc="-30">
                <a:latin typeface="Verdana"/>
                <a:cs typeface="Verdana"/>
              </a:rPr>
              <a:t>	</a:t>
            </a:r>
            <a:r>
              <a:rPr dirty="0" sz="1200" spc="-80">
                <a:latin typeface="Verdana"/>
                <a:cs typeface="Verdana"/>
              </a:rPr>
              <a:t>session,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rabbi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4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30">
                <a:latin typeface="Verdana"/>
                <a:cs typeface="Verdana"/>
              </a:rPr>
              <a:t>Most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give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charity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directly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before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Pesach</a:t>
            </a:r>
            <a:endParaRPr sz="1200">
              <a:latin typeface="Verdana"/>
              <a:cs typeface="Verdana"/>
            </a:endParaRPr>
          </a:p>
          <a:p>
            <a:pPr marL="468630" marR="2454275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>
                <a:latin typeface="Verdana"/>
                <a:cs typeface="Verdana"/>
              </a:rPr>
              <a:t>Leavened food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(chametz)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must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>
                <a:latin typeface="Verdana"/>
                <a:cs typeface="Verdana"/>
              </a:rPr>
              <a:t> cleared </a:t>
            </a:r>
            <a:r>
              <a:rPr dirty="0" sz="1200" spc="-20">
                <a:latin typeface="Verdana"/>
                <a:cs typeface="Verdana"/>
              </a:rPr>
              <a:t>from 	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house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10am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morning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Pesach </a:t>
            </a:r>
            <a:r>
              <a:rPr dirty="0" sz="1200" spc="-10">
                <a:latin typeface="Verdana"/>
                <a:cs typeface="Verdana"/>
              </a:rPr>
              <a:t>	</a:t>
            </a:r>
            <a:r>
              <a:rPr dirty="0" sz="1200" spc="-40">
                <a:latin typeface="Verdana"/>
                <a:cs typeface="Verdana"/>
              </a:rPr>
              <a:t>begins.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formally,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including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renouncing 	what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found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(just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case)</a:t>
            </a:r>
            <a:endParaRPr sz="1200">
              <a:latin typeface="Verdana"/>
              <a:cs typeface="Verdana"/>
            </a:endParaRPr>
          </a:p>
          <a:p>
            <a:pPr marL="468630" marR="2332355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father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house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children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search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any </a:t>
            </a:r>
            <a:r>
              <a:rPr dirty="0" sz="1200" spc="-25">
                <a:latin typeface="Verdana"/>
                <a:cs typeface="Verdana"/>
              </a:rPr>
              <a:t>	</a:t>
            </a:r>
            <a:r>
              <a:rPr dirty="0" sz="1200" spc="-30">
                <a:latin typeface="Verdana"/>
                <a:cs typeface="Verdana"/>
              </a:rPr>
              <a:t>remaining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chametz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night-</a:t>
            </a:r>
            <a:r>
              <a:rPr dirty="0" sz="1200" spc="-55">
                <a:latin typeface="Verdana"/>
                <a:cs typeface="Verdana"/>
              </a:rPr>
              <a:t>time.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When </a:t>
            </a:r>
            <a:r>
              <a:rPr dirty="0" sz="1200" spc="-20">
                <a:latin typeface="Verdana"/>
                <a:cs typeface="Verdana"/>
              </a:rPr>
              <a:t>	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>
                <a:latin typeface="Verdana"/>
                <a:cs typeface="Verdana"/>
              </a:rPr>
              <a:t> have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collected</a:t>
            </a:r>
            <a:r>
              <a:rPr dirty="0" sz="1200" spc="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ten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‘planted’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pieces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bread,</a:t>
            </a:r>
            <a:endParaRPr sz="1200">
              <a:latin typeface="Verdana"/>
              <a:cs typeface="Verdana"/>
            </a:endParaRPr>
          </a:p>
          <a:p>
            <a:pPr marL="469900" marR="2317115">
              <a:lnSpc>
                <a:spcPct val="117500"/>
              </a:lnSpc>
            </a:pPr>
            <a:r>
              <a:rPr dirty="0" sz="1200" spc="-40">
                <a:latin typeface="Verdana"/>
                <a:cs typeface="Verdana"/>
              </a:rPr>
              <a:t>all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wrapped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up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left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for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morning,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is </a:t>
            </a:r>
            <a:r>
              <a:rPr dirty="0" sz="1200" spc="-10">
                <a:latin typeface="Verdana"/>
                <a:cs typeface="Verdana"/>
              </a:rPr>
              <a:t>burned</a:t>
            </a:r>
            <a:endParaRPr sz="1200">
              <a:latin typeface="Verdana"/>
              <a:cs typeface="Verdana"/>
            </a:endParaRPr>
          </a:p>
          <a:p>
            <a:pPr marL="468630" marR="123825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 spc="-40">
                <a:latin typeface="Verdana"/>
                <a:cs typeface="Verdana"/>
              </a:rPr>
              <a:t>Some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families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special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set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kitchenware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Pesach,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avoid 	any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leavened </a:t>
            </a:r>
            <a:r>
              <a:rPr dirty="0" sz="1200" spc="-20">
                <a:latin typeface="Verdana"/>
                <a:cs typeface="Verdana"/>
              </a:rPr>
              <a:t>goods</a:t>
            </a:r>
            <a:endParaRPr sz="1200">
              <a:latin typeface="Verdana"/>
              <a:cs typeface="Verdana"/>
            </a:endParaRPr>
          </a:p>
          <a:p>
            <a:pPr marL="468630" marR="5080" indent="-227965">
              <a:lnSpc>
                <a:spcPct val="1175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1200">
                <a:latin typeface="Verdana"/>
                <a:cs typeface="Verdana"/>
              </a:rPr>
              <a:t>Pesach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linked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spring,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traditional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families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spring-</a:t>
            </a:r>
            <a:r>
              <a:rPr dirty="0" sz="1200">
                <a:latin typeface="Verdana"/>
                <a:cs typeface="Verdana"/>
              </a:rPr>
              <a:t>clean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their 	house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4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>
                <a:latin typeface="Verdana"/>
                <a:cs typeface="Verdana"/>
              </a:rPr>
              <a:t>New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clothes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bought</a:t>
            </a:r>
            <a:endParaRPr sz="1200">
              <a:latin typeface="Verdana"/>
              <a:cs typeface="Verdana"/>
            </a:endParaRPr>
          </a:p>
          <a:p>
            <a:pPr marL="469265" indent="-227965">
              <a:lnSpc>
                <a:spcPct val="100000"/>
              </a:lnSpc>
              <a:spcBef>
                <a:spcPts val="250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1200" spc="-10">
                <a:latin typeface="Verdana"/>
                <a:cs typeface="Verdana"/>
              </a:rPr>
              <a:t>Special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food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prepared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eaten,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reinforcing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joyful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festival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9500" y="5289168"/>
            <a:ext cx="2400300" cy="2463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700" y="761364"/>
            <a:ext cx="2438400" cy="366903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348487"/>
            <a:ext cx="6625590" cy="867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34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Rabbi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Solomon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Isaac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(Rashi)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eleventh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century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CE.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bottom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left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and </a:t>
            </a:r>
            <a:r>
              <a:rPr dirty="0" sz="1200" spc="-10">
                <a:latin typeface="Verdana"/>
                <a:cs typeface="Verdana"/>
              </a:rPr>
              <a:t>bottom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right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sections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commentaries: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medieval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Rabbis</a:t>
            </a:r>
            <a:r>
              <a:rPr dirty="0" sz="1200" spc="-45">
                <a:latin typeface="Verdana"/>
                <a:cs typeface="Verdana"/>
              </a:rPr>
              <a:t> (on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left)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 </a:t>
            </a:r>
            <a:r>
              <a:rPr dirty="0" sz="1200">
                <a:latin typeface="Verdana"/>
                <a:cs typeface="Verdana"/>
              </a:rPr>
              <a:t>recent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ones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(on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right).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290573"/>
            <a:ext cx="4747260" cy="1147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dirty="0" sz="1200" spc="-135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outside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left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right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page,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references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(left)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Talmud </a:t>
            </a:r>
            <a:r>
              <a:rPr dirty="0" sz="1200" spc="-90">
                <a:latin typeface="Verdana"/>
                <a:cs typeface="Verdana"/>
              </a:rPr>
              <a:t>(right),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so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reader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able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look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up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other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laws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relate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commentaries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are </a:t>
            </a:r>
            <a:r>
              <a:rPr dirty="0" sz="1200">
                <a:latin typeface="Verdana"/>
                <a:cs typeface="Verdana"/>
              </a:rPr>
              <a:t>referenced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them.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helps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their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understanding.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4500" y="2514345"/>
            <a:ext cx="4597400" cy="586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dirty="0" sz="1200" spc="-75">
                <a:latin typeface="Verdana"/>
                <a:cs typeface="Verdana"/>
              </a:rPr>
              <a:t>The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line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text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top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like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title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line,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telling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page </a:t>
            </a:r>
            <a:r>
              <a:rPr dirty="0" sz="1200" spc="-40">
                <a:latin typeface="Verdana"/>
                <a:cs typeface="Verdana"/>
              </a:rPr>
              <a:t>number,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reading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about,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etc.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44500" y="3273678"/>
            <a:ext cx="2183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5" b="1">
                <a:latin typeface="Tahoma"/>
                <a:cs typeface="Tahoma"/>
              </a:rPr>
              <a:t>Why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90" b="1">
                <a:latin typeface="Tahoma"/>
                <a:cs typeface="Tahoma"/>
              </a:rPr>
              <a:t>is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55" b="1">
                <a:latin typeface="Tahoma"/>
                <a:cs typeface="Tahoma"/>
              </a:rPr>
              <a:t>Talmud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important?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4500" y="3558666"/>
            <a:ext cx="4810760" cy="86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Talmud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important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helps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Jew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understand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G- </a:t>
            </a: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law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live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correct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life.</a:t>
            </a:r>
            <a:r>
              <a:rPr dirty="0" sz="1200" spc="-75">
                <a:latin typeface="Verdana"/>
                <a:cs typeface="Verdana"/>
              </a:rPr>
              <a:t> 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laws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there,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 </a:t>
            </a:r>
            <a:r>
              <a:rPr dirty="0" sz="1200" spc="-30">
                <a:latin typeface="Verdana"/>
                <a:cs typeface="Verdana"/>
              </a:rPr>
              <a:t>absolutely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clear.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They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might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tell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you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do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4500" y="4401438"/>
            <a:ext cx="6504940" cy="5017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99440">
              <a:lnSpc>
                <a:spcPct val="152500"/>
              </a:lnSpc>
              <a:spcBef>
                <a:spcPts val="100"/>
              </a:spcBef>
            </a:pPr>
            <a:r>
              <a:rPr dirty="0" sz="1200" spc="-45">
                <a:latin typeface="Verdana"/>
                <a:cs typeface="Verdana"/>
              </a:rPr>
              <a:t>something,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it,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example: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ritually </a:t>
            </a:r>
            <a:r>
              <a:rPr dirty="0" sz="1200" spc="-25">
                <a:latin typeface="Verdana"/>
                <a:cs typeface="Verdana"/>
              </a:rPr>
              <a:t>slaughtered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animal,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but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what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constitutes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ritual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slaughter.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53400"/>
              </a:lnSpc>
              <a:spcBef>
                <a:spcPts val="800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part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Covenant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made</a:t>
            </a:r>
            <a:r>
              <a:rPr dirty="0" sz="1200" spc="-55">
                <a:latin typeface="Verdana"/>
                <a:cs typeface="Verdana"/>
              </a:rPr>
              <a:t> with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Moses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can </a:t>
            </a:r>
            <a:r>
              <a:rPr dirty="0" sz="1200" spc="-30">
                <a:latin typeface="Verdana"/>
                <a:cs typeface="Verdana"/>
              </a:rPr>
              <a:t>understand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fulfil</a:t>
            </a:r>
            <a:r>
              <a:rPr dirty="0" sz="1200" spc="-25">
                <a:latin typeface="Verdana"/>
                <a:cs typeface="Verdana"/>
              </a:rPr>
              <a:t> 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Covenant.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Time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changes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how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live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people </a:t>
            </a:r>
            <a:r>
              <a:rPr dirty="0" sz="1200">
                <a:latin typeface="Verdana"/>
                <a:cs typeface="Verdana"/>
              </a:rPr>
              <a:t>do,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even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though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timeless,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mention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many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things,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example </a:t>
            </a:r>
            <a:r>
              <a:rPr dirty="0" sz="1200">
                <a:latin typeface="Verdana"/>
                <a:cs typeface="Verdana"/>
              </a:rPr>
              <a:t>new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technology.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commentaries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apply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today’s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problems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Torah </a:t>
            </a:r>
            <a:r>
              <a:rPr dirty="0" sz="1200" spc="-20">
                <a:latin typeface="Verdana"/>
                <a:cs typeface="Verdana"/>
              </a:rPr>
              <a:t>law.</a:t>
            </a:r>
            <a:endParaRPr sz="1200">
              <a:latin typeface="Verdana"/>
              <a:cs typeface="Verdana"/>
            </a:endParaRPr>
          </a:p>
          <a:p>
            <a:pPr marL="12700" marR="238125">
              <a:lnSpc>
                <a:spcPct val="153300"/>
              </a:lnSpc>
              <a:spcBef>
                <a:spcPts val="795"/>
              </a:spcBef>
            </a:pP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said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Talmud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moulded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nation.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aspects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35">
                <a:latin typeface="Verdana"/>
                <a:cs typeface="Verdana"/>
              </a:rPr>
              <a:t> culture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connected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to,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or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based</a:t>
            </a:r>
            <a:r>
              <a:rPr dirty="0" sz="1200" spc="-35">
                <a:latin typeface="Verdana"/>
                <a:cs typeface="Verdana"/>
              </a:rPr>
              <a:t> on,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inspired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Talmud.</a:t>
            </a:r>
            <a:endParaRPr sz="1200">
              <a:latin typeface="Verdana"/>
              <a:cs typeface="Verdana"/>
            </a:endParaRPr>
          </a:p>
          <a:p>
            <a:pPr algn="just" marL="12700" marR="33655">
              <a:lnSpc>
                <a:spcPct val="153400"/>
              </a:lnSpc>
              <a:spcBef>
                <a:spcPts val="800"/>
              </a:spcBef>
            </a:pPr>
            <a:r>
              <a:rPr dirty="0" sz="1200" spc="-55">
                <a:latin typeface="Verdana"/>
                <a:cs typeface="Verdana"/>
              </a:rPr>
              <a:t>Talmud </a:t>
            </a:r>
            <a:r>
              <a:rPr dirty="0" sz="1200" spc="-25">
                <a:latin typeface="Verdana"/>
                <a:cs typeface="Verdana"/>
              </a:rPr>
              <a:t>means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‘study’.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180">
                <a:latin typeface="Verdana"/>
                <a:cs typeface="Verdana"/>
              </a:rPr>
              <a:t>This</a:t>
            </a:r>
            <a:r>
              <a:rPr dirty="0" sz="1200" spc="70">
                <a:latin typeface="Verdana"/>
                <a:cs typeface="Verdana"/>
              </a:rPr>
              <a:t> </a:t>
            </a:r>
            <a:r>
              <a:rPr dirty="0" sz="1200" spc="-220">
                <a:latin typeface="Verdana"/>
                <a:cs typeface="Verdana"/>
              </a:rPr>
              <a:t>is</a:t>
            </a:r>
            <a:r>
              <a:rPr dirty="0" sz="1200" spc="114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important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because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don’t </a:t>
            </a:r>
            <a:r>
              <a:rPr dirty="0" sz="1200" spc="-114">
                <a:latin typeface="Verdana"/>
                <a:cs typeface="Verdana"/>
              </a:rPr>
              <a:t>must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memorise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Talmud, </a:t>
            </a:r>
            <a:r>
              <a:rPr dirty="0" sz="1200" spc="-50">
                <a:latin typeface="Verdana"/>
                <a:cs typeface="Verdana"/>
              </a:rPr>
              <a:t>they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study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it.</a:t>
            </a:r>
            <a:r>
              <a:rPr dirty="0" sz="1200" spc="30">
                <a:latin typeface="Verdana"/>
                <a:cs typeface="Verdana"/>
              </a:rPr>
              <a:t> </a:t>
            </a:r>
            <a:r>
              <a:rPr dirty="0" sz="1200" spc="-170">
                <a:latin typeface="Verdana"/>
                <a:cs typeface="Verdana"/>
              </a:rPr>
              <a:t>So</a:t>
            </a:r>
            <a:r>
              <a:rPr dirty="0" sz="1200" spc="6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study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brings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greater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understanding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Torah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so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helping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follow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commands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effectively.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2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80" b="1">
                <a:latin typeface="Tahoma"/>
                <a:cs typeface="Tahoma"/>
              </a:rPr>
              <a:t>The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Midrash</a:t>
            </a:r>
            <a:endParaRPr sz="1200">
              <a:latin typeface="Tahoma"/>
              <a:cs typeface="Tahoma"/>
            </a:endParaRPr>
          </a:p>
          <a:p>
            <a:pPr marL="12700" marR="115570">
              <a:lnSpc>
                <a:spcPct val="1533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Midrash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40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kind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literature</a:t>
            </a:r>
            <a:r>
              <a:rPr dirty="0" sz="1200" spc="-60">
                <a:latin typeface="Verdana"/>
                <a:cs typeface="Verdana"/>
              </a:rPr>
              <a:t> written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Rabbis.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means</a:t>
            </a:r>
            <a:r>
              <a:rPr dirty="0" sz="1200" spc="-60">
                <a:latin typeface="Verdana"/>
                <a:cs typeface="Verdana"/>
              </a:rPr>
              <a:t> ‘story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telling’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explores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ethics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values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texts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Tenakh.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There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kinds</a:t>
            </a:r>
            <a:r>
              <a:rPr dirty="0" sz="1200">
                <a:latin typeface="Verdana"/>
                <a:cs typeface="Verdana"/>
              </a:rPr>
              <a:t> </a:t>
            </a:r>
            <a:r>
              <a:rPr dirty="0" sz="1200" spc="-175">
                <a:latin typeface="Verdana"/>
                <a:cs typeface="Verdana"/>
              </a:rPr>
              <a:t>–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haggadah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(story)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halakha.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used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interpret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texts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answer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questions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55">
                <a:latin typeface="Verdana"/>
                <a:cs typeface="Verdana"/>
              </a:rPr>
              <a:t> arise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them, </a:t>
            </a:r>
            <a:r>
              <a:rPr dirty="0" sz="1200" spc="-50">
                <a:latin typeface="Verdana"/>
                <a:cs typeface="Verdana"/>
              </a:rPr>
              <a:t>questions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clearly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answered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from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text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itself.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83859" y="1399666"/>
            <a:ext cx="1588135" cy="1226820"/>
          </a:xfrm>
          <a:prstGeom prst="rect">
            <a:avLst/>
          </a:prstGeom>
          <a:ln w="76200">
            <a:solidFill>
              <a:srgbClr val="6FAC46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 algn="ctr" marL="179705" marR="173990" indent="635">
              <a:lnSpc>
                <a:spcPct val="109800"/>
              </a:lnSpc>
              <a:spcBef>
                <a:spcPts val="470"/>
              </a:spcBef>
            </a:pPr>
            <a:r>
              <a:rPr dirty="0" sz="1100">
                <a:latin typeface="Calibri"/>
                <a:cs typeface="Calibri"/>
              </a:rPr>
              <a:t>‘</a:t>
            </a:r>
            <a:r>
              <a:rPr dirty="0" sz="1100" i="1">
                <a:latin typeface="Calibri"/>
                <a:cs typeface="Calibri"/>
              </a:rPr>
              <a:t>The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Talmud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is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really </a:t>
            </a:r>
            <a:r>
              <a:rPr dirty="0" sz="1100" i="1">
                <a:latin typeface="Calibri"/>
                <a:cs typeface="Calibri"/>
              </a:rPr>
              <a:t>about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the </a:t>
            </a:r>
            <a:r>
              <a:rPr dirty="0" sz="1100" i="1">
                <a:latin typeface="Calibri"/>
                <a:cs typeface="Calibri"/>
              </a:rPr>
              <a:t>conversation,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and</a:t>
            </a:r>
            <a:r>
              <a:rPr dirty="0" sz="1100" spc="-25" i="1">
                <a:latin typeface="Calibri"/>
                <a:cs typeface="Calibri"/>
              </a:rPr>
              <a:t> the </a:t>
            </a:r>
            <a:r>
              <a:rPr dirty="0" sz="1100" i="1">
                <a:latin typeface="Calibri"/>
                <a:cs typeface="Calibri"/>
              </a:rPr>
              <a:t>conversation</a:t>
            </a:r>
            <a:r>
              <a:rPr dirty="0" sz="1100" spc="-3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never ends</a:t>
            </a:r>
            <a:r>
              <a:rPr dirty="0" sz="1100" spc="-10">
                <a:latin typeface="Calibri"/>
                <a:cs typeface="Calibri"/>
              </a:rPr>
              <a:t>.’</a:t>
            </a:r>
            <a:endParaRPr sz="11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  <a:spcBef>
                <a:spcPts val="130"/>
              </a:spcBef>
            </a:pPr>
            <a:r>
              <a:rPr dirty="0" sz="1100">
                <a:latin typeface="Calibri"/>
                <a:cs typeface="Calibri"/>
              </a:rPr>
              <a:t>Rabbi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Dov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Linzer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85765" y="3072002"/>
            <a:ext cx="1588135" cy="1275080"/>
          </a:xfrm>
          <a:prstGeom prst="rect">
            <a:avLst/>
          </a:prstGeom>
          <a:ln w="76200">
            <a:solidFill>
              <a:srgbClr val="6FAC46"/>
            </a:solidFill>
          </a:ln>
        </p:spPr>
        <p:txBody>
          <a:bodyPr wrap="square" lIns="0" tIns="60960" rIns="0" bIns="0" rtlCol="0" vert="horz">
            <a:spAutoFit/>
          </a:bodyPr>
          <a:lstStyle/>
          <a:p>
            <a:pPr algn="ctr" marL="139700" marR="131445">
              <a:lnSpc>
                <a:spcPct val="109800"/>
              </a:lnSpc>
              <a:spcBef>
                <a:spcPts val="480"/>
              </a:spcBef>
            </a:pPr>
            <a:r>
              <a:rPr dirty="0" sz="1100">
                <a:latin typeface="Calibri"/>
                <a:cs typeface="Calibri"/>
              </a:rPr>
              <a:t>‘</a:t>
            </a:r>
            <a:r>
              <a:rPr dirty="0" sz="1100" i="1">
                <a:latin typeface="Calibri"/>
                <a:cs typeface="Calibri"/>
              </a:rPr>
              <a:t>If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the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Tenakh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is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the </a:t>
            </a:r>
            <a:r>
              <a:rPr dirty="0" sz="1100" i="1">
                <a:latin typeface="Calibri"/>
                <a:cs typeface="Calibri"/>
              </a:rPr>
              <a:t>cornerstone</a:t>
            </a:r>
            <a:r>
              <a:rPr dirty="0" sz="1100" spc="-35" i="1">
                <a:latin typeface="Calibri"/>
                <a:cs typeface="Calibri"/>
              </a:rPr>
              <a:t> of</a:t>
            </a:r>
            <a:r>
              <a:rPr dirty="0" sz="1100" spc="50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Judaism,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then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the </a:t>
            </a:r>
            <a:r>
              <a:rPr dirty="0" sz="1100" i="1">
                <a:latin typeface="Calibri"/>
                <a:cs typeface="Calibri"/>
              </a:rPr>
              <a:t>Talmud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is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the</a:t>
            </a:r>
            <a:r>
              <a:rPr dirty="0" sz="1100" spc="-10" i="1">
                <a:latin typeface="Calibri"/>
                <a:cs typeface="Calibri"/>
              </a:rPr>
              <a:t> central </a:t>
            </a:r>
            <a:r>
              <a:rPr dirty="0" sz="1100" i="1">
                <a:latin typeface="Calibri"/>
                <a:cs typeface="Calibri"/>
              </a:rPr>
              <a:t>pillar</a:t>
            </a:r>
            <a:r>
              <a:rPr dirty="0" sz="1100">
                <a:latin typeface="Calibri"/>
                <a:cs typeface="Calibri"/>
              </a:rPr>
              <a:t>.’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Rabbi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Adin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Even </a:t>
            </a:r>
            <a:r>
              <a:rPr dirty="0" sz="1100">
                <a:latin typeface="Calibri"/>
                <a:cs typeface="Calibri"/>
              </a:rPr>
              <a:t>Israel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Steinsaltz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4500" y="763015"/>
            <a:ext cx="6659245" cy="910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80" b="1">
                <a:latin typeface="Tahoma"/>
                <a:cs typeface="Tahoma"/>
              </a:rPr>
              <a:t>The</a:t>
            </a:r>
            <a:r>
              <a:rPr dirty="0" sz="1200" spc="-20" b="1">
                <a:latin typeface="Tahoma"/>
                <a:cs typeface="Tahoma"/>
              </a:rPr>
              <a:t> Seder</a:t>
            </a:r>
            <a:r>
              <a:rPr dirty="0" sz="1200" spc="-5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Meal</a:t>
            </a:r>
            <a:endParaRPr sz="1200">
              <a:latin typeface="Tahoma"/>
              <a:cs typeface="Tahoma"/>
            </a:endParaRPr>
          </a:p>
          <a:p>
            <a:pPr marL="469900" marR="3504565" indent="-229235">
              <a:lnSpc>
                <a:spcPct val="117500"/>
              </a:lnSpc>
              <a:spcBef>
                <a:spcPts val="795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10">
                <a:latin typeface="Verdana"/>
                <a:cs typeface="Verdana"/>
              </a:rPr>
              <a:t>Held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first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second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night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10">
                <a:latin typeface="Verdana"/>
                <a:cs typeface="Verdana"/>
              </a:rPr>
              <a:t>Pesach</a:t>
            </a:r>
            <a:endParaRPr sz="1200">
              <a:latin typeface="Verdana"/>
              <a:cs typeface="Verdana"/>
            </a:endParaRPr>
          </a:p>
          <a:p>
            <a:pPr marL="469900" marR="3180715" indent="-229235">
              <a:lnSpc>
                <a:spcPct val="1175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sz="1200" spc="-65">
                <a:latin typeface="Verdana"/>
                <a:cs typeface="Verdana"/>
              </a:rPr>
              <a:t>There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fifteen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parts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whole, </a:t>
            </a:r>
            <a:r>
              <a:rPr dirty="0" sz="1200" spc="-25">
                <a:latin typeface="Verdana"/>
                <a:cs typeface="Verdana"/>
              </a:rPr>
              <a:t>following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book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instruction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called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10">
                <a:latin typeface="Verdana"/>
                <a:cs typeface="Verdana"/>
              </a:rPr>
              <a:t>Haggadah</a:t>
            </a:r>
            <a:endParaRPr sz="1200">
              <a:latin typeface="Verdana"/>
              <a:cs typeface="Verdana"/>
            </a:endParaRPr>
          </a:p>
          <a:p>
            <a:pPr marL="469900" marR="3058160" indent="-229235">
              <a:lnSpc>
                <a:spcPct val="1175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sz="1200">
                <a:latin typeface="Verdana"/>
                <a:cs typeface="Verdana"/>
              </a:rPr>
              <a:t>Leader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house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wears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while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linen </a:t>
            </a:r>
            <a:r>
              <a:rPr dirty="0" sz="1200">
                <a:latin typeface="Verdana"/>
                <a:cs typeface="Verdana"/>
              </a:rPr>
              <a:t>gown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(kittel)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representing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release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from </a:t>
            </a:r>
            <a:r>
              <a:rPr dirty="0" sz="1200">
                <a:latin typeface="Verdana"/>
                <a:cs typeface="Verdana"/>
              </a:rPr>
              <a:t>bondage</a:t>
            </a:r>
            <a:r>
              <a:rPr dirty="0" sz="1200" spc="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Israelites</a:t>
            </a:r>
            <a:endParaRPr sz="1200">
              <a:latin typeface="Verdana"/>
              <a:cs typeface="Verdana"/>
            </a:endParaRPr>
          </a:p>
          <a:p>
            <a:pPr marL="469900" marR="2976245" indent="-229235">
              <a:lnSpc>
                <a:spcPct val="1175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sz="1200" spc="-25">
                <a:latin typeface="Verdana"/>
                <a:cs typeface="Verdana"/>
              </a:rPr>
              <a:t>Table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set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with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matzah</a:t>
            </a:r>
            <a:r>
              <a:rPr dirty="0" sz="1200" spc="-50">
                <a:latin typeface="Verdana"/>
                <a:cs typeface="Verdana"/>
              </a:rPr>
              <a:t> (the </a:t>
            </a:r>
            <a:r>
              <a:rPr dirty="0" sz="1200" spc="-65">
                <a:latin typeface="Verdana"/>
                <a:cs typeface="Verdana"/>
              </a:rPr>
              <a:t>third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one </a:t>
            </a:r>
            <a:r>
              <a:rPr dirty="0" sz="1200" spc="-70">
                <a:latin typeface="Verdana"/>
                <a:cs typeface="Verdana"/>
              </a:rPr>
              <a:t>symbolises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joy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freedom), </a:t>
            </a:r>
            <a:r>
              <a:rPr dirty="0" sz="1200" spc="-10">
                <a:latin typeface="Verdana"/>
                <a:cs typeface="Verdana"/>
              </a:rPr>
              <a:t>wine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</a:pPr>
            <a:r>
              <a:rPr dirty="0" sz="1200" spc="-40">
                <a:latin typeface="Verdana"/>
                <a:cs typeface="Verdana"/>
              </a:rPr>
              <a:t>Seder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plate</a:t>
            </a:r>
            <a:endParaRPr sz="1200">
              <a:latin typeface="Verdana"/>
              <a:cs typeface="Verdana"/>
            </a:endParaRPr>
          </a:p>
          <a:p>
            <a:pPr algn="just" marL="469900" marR="2980055" indent="-229235">
              <a:lnSpc>
                <a:spcPct val="1175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sz="1200" spc="-10">
                <a:latin typeface="Verdana"/>
                <a:cs typeface="Verdana"/>
              </a:rPr>
              <a:t>Recital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Haggadah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(important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part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Seder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meal)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containing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story</a:t>
            </a:r>
            <a:r>
              <a:rPr dirty="0" sz="1200">
                <a:latin typeface="Verdana"/>
                <a:cs typeface="Verdana"/>
              </a:rPr>
              <a:t> 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75">
                <a:latin typeface="Verdana"/>
                <a:cs typeface="Verdana"/>
              </a:rPr>
              <a:t>Exodus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explaining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components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on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Seder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plate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0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>
                <a:latin typeface="Verdana"/>
                <a:cs typeface="Verdana"/>
              </a:rPr>
              <a:t>Many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hand-</a:t>
            </a:r>
            <a:r>
              <a:rPr dirty="0" sz="1200">
                <a:latin typeface="Verdana"/>
                <a:cs typeface="Verdana"/>
              </a:rPr>
              <a:t>baked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matzah,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round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symbol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hope</a:t>
            </a:r>
            <a:endParaRPr sz="1200">
              <a:latin typeface="Verdana"/>
              <a:cs typeface="Verdana"/>
            </a:endParaRPr>
          </a:p>
          <a:p>
            <a:pPr marL="469900" marR="5080" indent="-229235">
              <a:lnSpc>
                <a:spcPct val="1175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sz="1200">
                <a:latin typeface="Verdana"/>
                <a:cs typeface="Verdana"/>
              </a:rPr>
              <a:t>Matzah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reminds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eagerness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Israelites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fleeing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from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slavery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Egypt: </a:t>
            </a:r>
            <a:r>
              <a:rPr dirty="0" sz="1200" spc="-40">
                <a:latin typeface="Verdana"/>
                <a:cs typeface="Verdana"/>
              </a:rPr>
              <a:t>they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did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have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time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make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bread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other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unleavened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type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0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Seder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plate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has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six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sections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it,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each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containing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symbolic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food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4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maror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(bitter </a:t>
            </a:r>
            <a:r>
              <a:rPr dirty="0" sz="1200" spc="-55">
                <a:latin typeface="Verdana"/>
                <a:cs typeface="Verdana"/>
              </a:rPr>
              <a:t>herbs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)represents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enslavement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Israelites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0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40">
                <a:latin typeface="Verdana"/>
                <a:cs typeface="Verdana"/>
              </a:rPr>
              <a:t>Karpas </a:t>
            </a:r>
            <a:r>
              <a:rPr dirty="0" sz="1200" spc="-25">
                <a:latin typeface="Verdana"/>
                <a:cs typeface="Verdana"/>
              </a:rPr>
              <a:t>(vegetables)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dipped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salt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water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represent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tears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slaves</a:t>
            </a:r>
            <a:endParaRPr sz="1200">
              <a:latin typeface="Verdana"/>
              <a:cs typeface="Verdana"/>
            </a:endParaRPr>
          </a:p>
          <a:p>
            <a:pPr marL="469900" marR="281305" indent="-229235">
              <a:lnSpc>
                <a:spcPct val="1175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sz="1200" spc="-20">
                <a:latin typeface="Verdana"/>
                <a:cs typeface="Verdana"/>
              </a:rPr>
              <a:t>Charoset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fruit,</a:t>
            </a:r>
            <a:r>
              <a:rPr dirty="0" sz="1200" spc="-55">
                <a:latin typeface="Verdana"/>
                <a:cs typeface="Verdana"/>
              </a:rPr>
              <a:t> nut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wine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paste,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representing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mortar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made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by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70">
                <a:latin typeface="Verdana"/>
                <a:cs typeface="Verdana"/>
              </a:rPr>
              <a:t>Israelite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slaves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4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40">
                <a:latin typeface="Verdana"/>
                <a:cs typeface="Verdana"/>
              </a:rPr>
              <a:t>Zeroa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(shank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bone)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symbolic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‘might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arm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80">
                <a:latin typeface="Verdana"/>
                <a:cs typeface="Verdana"/>
              </a:rPr>
              <a:t>d’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also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lamb</a:t>
            </a: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250"/>
              </a:spcBef>
            </a:pPr>
            <a:r>
              <a:rPr dirty="0" sz="1200" spc="-10">
                <a:latin typeface="Verdana"/>
                <a:cs typeface="Verdana"/>
              </a:rPr>
              <a:t>sacrifice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4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45">
                <a:latin typeface="Verdana"/>
                <a:cs typeface="Verdana"/>
              </a:rPr>
              <a:t>Baytza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roasted,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hard-</a:t>
            </a:r>
            <a:r>
              <a:rPr dirty="0" sz="1200">
                <a:latin typeface="Verdana"/>
                <a:cs typeface="Verdana"/>
              </a:rPr>
              <a:t>boiled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egg,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symbolising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regular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Temple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sacrifice</a:t>
            </a:r>
            <a:endParaRPr sz="12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250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20">
                <a:latin typeface="Verdana"/>
                <a:cs typeface="Verdana"/>
              </a:rPr>
              <a:t>Children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ask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four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questions,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instructed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Haggadah</a:t>
            </a:r>
            <a:endParaRPr sz="1200">
              <a:latin typeface="Verdana"/>
              <a:cs typeface="Verdana"/>
            </a:endParaRPr>
          </a:p>
          <a:p>
            <a:pPr marL="469900" marR="141605" indent="-229235">
              <a:lnSpc>
                <a:spcPct val="1175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sz="1200" spc="-85">
                <a:latin typeface="Verdana"/>
                <a:cs typeface="Verdana"/>
              </a:rPr>
              <a:t>Hymns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thanksgiving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final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song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divine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retribution,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G-</a:t>
            </a:r>
            <a:r>
              <a:rPr dirty="0" sz="1200" spc="65">
                <a:latin typeface="Verdana"/>
                <a:cs typeface="Verdana"/>
              </a:rPr>
              <a:t>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brings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for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mistreatment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Israel</a:t>
            </a:r>
            <a:endParaRPr sz="1200">
              <a:latin typeface="Verdana"/>
              <a:cs typeface="Verdana"/>
            </a:endParaRPr>
          </a:p>
          <a:p>
            <a:pPr marL="12700" marR="1843405">
              <a:lnSpc>
                <a:spcPct val="1176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number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four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prominent: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four</a:t>
            </a:r>
            <a:r>
              <a:rPr dirty="0" sz="1200" spc="-55">
                <a:latin typeface="Verdana"/>
                <a:cs typeface="Verdana"/>
              </a:rPr>
              <a:t> questions,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four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sons,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four </a:t>
            </a:r>
            <a:r>
              <a:rPr dirty="0" sz="1200">
                <a:latin typeface="Verdana"/>
                <a:cs typeface="Verdana"/>
              </a:rPr>
              <a:t>cups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wine.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Wine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drunk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traditional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5">
                <a:latin typeface="Verdana"/>
                <a:cs typeface="Verdana"/>
              </a:rPr>
              <a:t> spill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10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drops,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 </a:t>
            </a:r>
            <a:r>
              <a:rPr dirty="0" sz="1200" spc="-40">
                <a:latin typeface="Verdana"/>
                <a:cs typeface="Verdana"/>
              </a:rPr>
              <a:t>represent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each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10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plagues.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reminder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rejoice </a:t>
            </a:r>
            <a:r>
              <a:rPr dirty="0" sz="1200">
                <a:latin typeface="Verdana"/>
                <a:cs typeface="Verdana"/>
              </a:rPr>
              <a:t>too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much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misfortunes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others.</a:t>
            </a:r>
            <a:endParaRPr sz="1200">
              <a:latin typeface="Verdana"/>
              <a:cs typeface="Verdana"/>
            </a:endParaRPr>
          </a:p>
          <a:p>
            <a:pPr marL="12700" marR="1856105">
              <a:lnSpc>
                <a:spcPct val="117500"/>
              </a:lnSpc>
              <a:spcBef>
                <a:spcPts val="800"/>
              </a:spcBef>
            </a:pPr>
            <a:r>
              <a:rPr dirty="0" sz="1200" spc="-65">
                <a:latin typeface="Verdana"/>
                <a:cs typeface="Verdana"/>
              </a:rPr>
              <a:t>Elijah’s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cup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(of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wine)</a:t>
            </a:r>
            <a:r>
              <a:rPr dirty="0" sz="1200" spc="-55">
                <a:latin typeface="Verdana"/>
                <a:cs typeface="Verdana"/>
              </a:rPr>
              <a:t> remains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untouched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there</a:t>
            </a:r>
            <a:r>
              <a:rPr dirty="0" sz="1200" spc="-55">
                <a:latin typeface="Verdana"/>
                <a:cs typeface="Verdana"/>
              </a:rPr>
              <a:t> for </a:t>
            </a:r>
            <a:r>
              <a:rPr dirty="0" sz="1200" spc="-25">
                <a:latin typeface="Verdana"/>
                <a:cs typeface="Verdana"/>
              </a:rPr>
              <a:t>any </a:t>
            </a:r>
            <a:r>
              <a:rPr dirty="0" sz="1200" spc="-55">
                <a:latin typeface="Verdana"/>
                <a:cs typeface="Verdana"/>
              </a:rPr>
              <a:t>stranger </a:t>
            </a:r>
            <a:r>
              <a:rPr dirty="0" sz="1200">
                <a:latin typeface="Verdana"/>
                <a:cs typeface="Verdana"/>
              </a:rPr>
              <a:t>who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turned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up.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However,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Elijah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was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prophet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 </a:t>
            </a:r>
            <a:r>
              <a:rPr dirty="0" sz="1200" spc="-40">
                <a:latin typeface="Verdana"/>
                <a:cs typeface="Verdana"/>
              </a:rPr>
              <a:t>reminder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Messianic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Age,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reappear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herald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it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in.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door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house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will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opened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twice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near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45">
                <a:latin typeface="Verdana"/>
                <a:cs typeface="Verdana"/>
              </a:rPr>
              <a:t>service.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This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symbol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belief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divine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protection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against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all </a:t>
            </a:r>
            <a:r>
              <a:rPr dirty="0" sz="1200" spc="-50">
                <a:latin typeface="Verdana"/>
                <a:cs typeface="Verdana"/>
              </a:rPr>
              <a:t>harmful </a:t>
            </a:r>
            <a:r>
              <a:rPr dirty="0" sz="1200" spc="-40">
                <a:latin typeface="Verdana"/>
                <a:cs typeface="Verdana"/>
              </a:rPr>
              <a:t>forces.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Orthodox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believe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Messianic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Age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could </a:t>
            </a:r>
            <a:r>
              <a:rPr dirty="0" sz="1200" spc="55">
                <a:latin typeface="Verdana"/>
                <a:cs typeface="Verdana"/>
              </a:rPr>
              <a:t>come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any</a:t>
            </a:r>
            <a:r>
              <a:rPr dirty="0" sz="1200" spc="-60">
                <a:latin typeface="Verdana"/>
                <a:cs typeface="Verdana"/>
              </a:rPr>
              <a:t> time,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so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even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more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important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ritual.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1104772"/>
            <a:ext cx="2857500" cy="2819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1009" y="7475664"/>
            <a:ext cx="1562099" cy="226926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673100" y="444499"/>
            <a:ext cx="6428105" cy="8799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413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Pesach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mean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for </a:t>
            </a:r>
            <a:r>
              <a:rPr dirty="0" sz="1100" spc="-10">
                <a:latin typeface="Verdana"/>
                <a:cs typeface="Verdana"/>
              </a:rPr>
              <a:t>Jews?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buAutoNum type="arabicPeriod" startAt="2"/>
              <a:tabLst>
                <a:tab pos="241300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Pesach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celebrated?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2413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symbolism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Seder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meal.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buAutoNum type="arabicPeriod" startAt="4"/>
              <a:tabLst>
                <a:tab pos="241300" algn="l"/>
              </a:tabLst>
            </a:pPr>
            <a:r>
              <a:rPr dirty="0" sz="1100" spc="-10">
                <a:latin typeface="Verdana"/>
                <a:cs typeface="Verdana"/>
              </a:rPr>
              <a:t>How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50">
                <a:latin typeface="Verdana"/>
                <a:cs typeface="Verdana"/>
              </a:rPr>
              <a:t>festival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Pesach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influence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life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85">
                <a:latin typeface="Verdana"/>
                <a:cs typeface="Verdana"/>
              </a:rPr>
              <a:t>a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Jew?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73100" y="446023"/>
            <a:ext cx="6311265" cy="6706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88900">
              <a:lnSpc>
                <a:spcPct val="100000"/>
              </a:lnSpc>
              <a:spcBef>
                <a:spcPts val="100"/>
              </a:spcBef>
            </a:pPr>
            <a:r>
              <a:rPr dirty="0" sz="1200" spc="-35" b="1">
                <a:latin typeface="Tahoma"/>
                <a:cs typeface="Tahoma"/>
              </a:rPr>
              <a:t>Exam-</a:t>
            </a:r>
            <a:r>
              <a:rPr dirty="0" sz="1200" spc="-60" b="1">
                <a:latin typeface="Tahoma"/>
                <a:cs typeface="Tahoma"/>
              </a:rPr>
              <a:t>style</a:t>
            </a:r>
            <a:r>
              <a:rPr dirty="0" sz="1200" spc="2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questions</a:t>
            </a:r>
            <a:endParaRPr sz="1200">
              <a:latin typeface="Tahoma"/>
              <a:cs typeface="Tahoma"/>
            </a:endParaRPr>
          </a:p>
          <a:p>
            <a:pPr marL="241935" indent="-229235">
              <a:lnSpc>
                <a:spcPct val="100000"/>
              </a:lnSpc>
              <a:spcBef>
                <a:spcPts val="1055"/>
              </a:spcBef>
              <a:buAutoNum type="arabicPeriod"/>
              <a:tabLst>
                <a:tab pos="241935" algn="l"/>
              </a:tabLst>
            </a:pPr>
            <a:r>
              <a:rPr dirty="0" sz="1200" spc="-25">
                <a:latin typeface="Verdana"/>
                <a:cs typeface="Verdana"/>
              </a:rPr>
              <a:t>What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Talmud?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(1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935" indent="-229235">
              <a:lnSpc>
                <a:spcPct val="100000"/>
              </a:lnSpc>
              <a:spcBef>
                <a:spcPts val="1030"/>
              </a:spcBef>
              <a:buAutoNum type="arabicPeriod" startAt="2"/>
              <a:tabLst>
                <a:tab pos="241935" algn="l"/>
              </a:tabLst>
            </a:pPr>
            <a:r>
              <a:rPr dirty="0" sz="1200" spc="-25">
                <a:latin typeface="Verdana"/>
                <a:cs typeface="Verdana"/>
              </a:rPr>
              <a:t>What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Halakah?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(1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935" indent="-229235">
              <a:lnSpc>
                <a:spcPct val="100000"/>
              </a:lnSpc>
              <a:spcBef>
                <a:spcPts val="1040"/>
              </a:spcBef>
              <a:buAutoNum type="arabicPeriod" startAt="3"/>
              <a:tabLst>
                <a:tab pos="241935" algn="l"/>
              </a:tabLst>
            </a:pPr>
            <a:r>
              <a:rPr dirty="0" sz="1200" spc="-20">
                <a:latin typeface="Verdana"/>
                <a:cs typeface="Verdana"/>
              </a:rPr>
              <a:t>What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foods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can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not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eat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together?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(1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935" indent="-229235">
              <a:lnSpc>
                <a:spcPct val="100000"/>
              </a:lnSpc>
              <a:spcBef>
                <a:spcPts val="1040"/>
              </a:spcBef>
              <a:buAutoNum type="arabicPeriod" startAt="4"/>
              <a:tabLst>
                <a:tab pos="241935" algn="l"/>
              </a:tabLst>
            </a:pPr>
            <a:r>
              <a:rPr dirty="0" sz="1200" spc="-25">
                <a:latin typeface="Verdana"/>
                <a:cs typeface="Verdana"/>
              </a:rPr>
              <a:t>Where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Torah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kept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synagogue?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(1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935" indent="-229235">
              <a:lnSpc>
                <a:spcPct val="100000"/>
              </a:lnSpc>
              <a:spcBef>
                <a:spcPts val="1040"/>
              </a:spcBef>
              <a:buAutoNum type="arabicPeriod" startAt="5"/>
              <a:tabLst>
                <a:tab pos="241935" algn="l"/>
              </a:tabLst>
            </a:pPr>
            <a:r>
              <a:rPr dirty="0" sz="1200">
                <a:latin typeface="Verdana"/>
                <a:cs typeface="Verdana"/>
              </a:rPr>
              <a:t>Name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item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found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Seder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plate.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(1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935" indent="-229235">
              <a:lnSpc>
                <a:spcPct val="100000"/>
              </a:lnSpc>
              <a:spcBef>
                <a:spcPts val="1045"/>
              </a:spcBef>
              <a:buAutoNum type="arabicPeriod" startAt="6"/>
              <a:tabLst>
                <a:tab pos="241935" algn="l"/>
              </a:tabLst>
            </a:pPr>
            <a:r>
              <a:rPr dirty="0" sz="1200" spc="-25">
                <a:latin typeface="Verdana"/>
                <a:cs typeface="Verdana"/>
              </a:rPr>
              <a:t>What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name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birth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ceremony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baby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boy?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(1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935" indent="-229235">
              <a:lnSpc>
                <a:spcPct val="100000"/>
              </a:lnSpc>
              <a:spcBef>
                <a:spcPts val="1040"/>
              </a:spcBef>
              <a:buAutoNum type="arabicPeriod" startAt="7"/>
              <a:tabLst>
                <a:tab pos="241935" algn="l"/>
              </a:tabLst>
            </a:pPr>
            <a:r>
              <a:rPr dirty="0" sz="1200">
                <a:latin typeface="Verdana"/>
                <a:cs typeface="Verdana"/>
              </a:rPr>
              <a:t>Name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place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pilgrimage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for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Jews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(1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mark)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935" indent="-229235">
              <a:lnSpc>
                <a:spcPct val="100000"/>
              </a:lnSpc>
              <a:spcBef>
                <a:spcPts val="1030"/>
              </a:spcBef>
              <a:buAutoNum type="arabicPeriod" startAt="8"/>
              <a:tabLst>
                <a:tab pos="241935" algn="l"/>
              </a:tabLst>
            </a:pPr>
            <a:r>
              <a:rPr dirty="0" sz="1200" spc="-25">
                <a:latin typeface="Verdana"/>
                <a:cs typeface="Verdana"/>
              </a:rPr>
              <a:t>What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meant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by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‘treyfah’?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(1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754" y="7283259"/>
            <a:ext cx="2590799" cy="259080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73100" y="446023"/>
            <a:ext cx="6310630" cy="5579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935" indent="-229235">
              <a:lnSpc>
                <a:spcPct val="100000"/>
              </a:lnSpc>
              <a:spcBef>
                <a:spcPts val="100"/>
              </a:spcBef>
              <a:buSzPct val="91666"/>
              <a:buAutoNum type="arabicPeriod" startAt="9"/>
              <a:tabLst>
                <a:tab pos="241935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religious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reasons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why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85">
                <a:latin typeface="Verdana"/>
                <a:cs typeface="Verdana"/>
              </a:rPr>
              <a:t> must </a:t>
            </a:r>
            <a:r>
              <a:rPr dirty="0" sz="1200" spc="-80">
                <a:latin typeface="Verdana"/>
                <a:cs typeface="Verdana"/>
              </a:rPr>
              <a:t>marry.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(2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indent="-241300">
              <a:lnSpc>
                <a:spcPct val="100000"/>
              </a:lnSpc>
              <a:spcBef>
                <a:spcPts val="1040"/>
              </a:spcBef>
              <a:buSzPct val="91666"/>
              <a:buAutoNum type="arabicPeriod" startAt="10"/>
              <a:tabLst>
                <a:tab pos="241300" algn="l"/>
              </a:tabLst>
            </a:pPr>
            <a:r>
              <a:rPr dirty="0" sz="1200">
                <a:latin typeface="Verdana"/>
                <a:cs typeface="Verdana"/>
              </a:rPr>
              <a:t>Name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key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features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(2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indent="-241300">
              <a:lnSpc>
                <a:spcPct val="100000"/>
              </a:lnSpc>
              <a:spcBef>
                <a:spcPts val="1045"/>
              </a:spcBef>
              <a:buSzPct val="91666"/>
              <a:buAutoNum type="arabicPeriod" startAt="11"/>
              <a:tabLst>
                <a:tab pos="241300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religious </a:t>
            </a:r>
            <a:r>
              <a:rPr dirty="0" sz="1200" spc="-50">
                <a:latin typeface="Verdana"/>
                <a:cs typeface="Verdana"/>
              </a:rPr>
              <a:t>reasons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why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Pesach.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(2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indent="-241300">
              <a:lnSpc>
                <a:spcPct val="100000"/>
              </a:lnSpc>
              <a:spcBef>
                <a:spcPts val="1025"/>
              </a:spcBef>
              <a:buSzPct val="91666"/>
              <a:buAutoNum type="arabicPeriod" startAt="12"/>
              <a:tabLst>
                <a:tab pos="241300" algn="l"/>
              </a:tabLst>
            </a:pPr>
            <a:r>
              <a:rPr dirty="0" sz="1200">
                <a:latin typeface="Verdana"/>
                <a:cs typeface="Verdana"/>
              </a:rPr>
              <a:t>Name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three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parts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Tenakh.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(2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indent="-241300">
              <a:lnSpc>
                <a:spcPct val="100000"/>
              </a:lnSpc>
              <a:spcBef>
                <a:spcPts val="1040"/>
              </a:spcBef>
              <a:buSzPct val="91666"/>
              <a:buAutoNum type="arabicPeriod" startAt="13"/>
              <a:tabLst>
                <a:tab pos="241300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rituals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carried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out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Shabbat.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(2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indent="-241300">
              <a:lnSpc>
                <a:spcPct val="100000"/>
              </a:lnSpc>
              <a:spcBef>
                <a:spcPts val="1040"/>
              </a:spcBef>
              <a:buSzPct val="91666"/>
              <a:buAutoNum type="arabicPeriod" startAt="14"/>
              <a:tabLst>
                <a:tab pos="241300" algn="l"/>
              </a:tabLst>
            </a:pPr>
            <a:r>
              <a:rPr dirty="0" sz="1200">
                <a:latin typeface="Verdana"/>
                <a:cs typeface="Verdana"/>
              </a:rPr>
              <a:t>Name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symbols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wedding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ceremony.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(2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indent="-241300">
              <a:lnSpc>
                <a:spcPct val="100000"/>
              </a:lnSpc>
              <a:spcBef>
                <a:spcPts val="1045"/>
              </a:spcBef>
              <a:buSzPct val="91666"/>
              <a:buAutoNum type="arabicPeriod" startAt="15"/>
              <a:tabLst>
                <a:tab pos="241300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religious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reasons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why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pray.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(2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6672833"/>
            <a:ext cx="6489700" cy="212077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73100" y="414020"/>
            <a:ext cx="6426200" cy="7807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231140" indent="-231140">
              <a:lnSpc>
                <a:spcPct val="117500"/>
              </a:lnSpc>
              <a:spcBef>
                <a:spcPts val="100"/>
              </a:spcBef>
              <a:buSzPct val="87500"/>
              <a:buAutoNum type="arabicPeriod" startAt="16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contrasting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55">
                <a:latin typeface="Verdana"/>
                <a:cs typeface="Verdana"/>
              </a:rPr>
              <a:t> views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importance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synagogue.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(4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indent="-230504">
              <a:lnSpc>
                <a:spcPct val="100000"/>
              </a:lnSpc>
              <a:spcBef>
                <a:spcPts val="1035"/>
              </a:spcBef>
              <a:buSzPct val="87500"/>
              <a:buAutoNum type="arabicPeriod" startAt="17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contrasting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rituals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carried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out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Pesach.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(4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marR="259079" indent="-231140">
              <a:lnSpc>
                <a:spcPct val="117700"/>
              </a:lnSpc>
              <a:spcBef>
                <a:spcPts val="785"/>
              </a:spcBef>
              <a:buSzPct val="87500"/>
              <a:buAutoNum type="arabicPeriod" startAt="18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contrasting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ways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carried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out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synagogue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by </a:t>
            </a:r>
            <a:r>
              <a:rPr dirty="0" sz="1200" spc="-55">
                <a:latin typeface="Verdana"/>
                <a:cs typeface="Verdana"/>
              </a:rPr>
              <a:t>reform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orthodox</a:t>
            </a:r>
            <a:r>
              <a:rPr dirty="0" sz="1200" spc="-40">
                <a:latin typeface="Verdana"/>
                <a:cs typeface="Verdana"/>
              </a:rPr>
              <a:t> Jews. </a:t>
            </a:r>
            <a:r>
              <a:rPr dirty="0" sz="1200" spc="-114">
                <a:latin typeface="Verdana"/>
                <a:cs typeface="Verdana"/>
              </a:rPr>
              <a:t>(4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indent="-230504">
              <a:lnSpc>
                <a:spcPct val="100000"/>
              </a:lnSpc>
              <a:spcBef>
                <a:spcPts val="1040"/>
              </a:spcBef>
              <a:buSzPct val="87500"/>
              <a:buAutoNum type="arabicPeriod" startAt="19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two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contrasting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 </a:t>
            </a:r>
            <a:r>
              <a:rPr dirty="0" sz="1200" spc="-55">
                <a:latin typeface="Verdana"/>
                <a:cs typeface="Verdana"/>
              </a:rPr>
              <a:t>views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about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coming-</a:t>
            </a:r>
            <a:r>
              <a:rPr dirty="0" sz="1200" spc="-60">
                <a:latin typeface="Verdana"/>
                <a:cs typeface="Verdana"/>
              </a:rPr>
              <a:t>of-</a:t>
            </a:r>
            <a:r>
              <a:rPr dirty="0" sz="1200" spc="70">
                <a:latin typeface="Verdana"/>
                <a:cs typeface="Verdana"/>
              </a:rPr>
              <a:t>age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ceremonies.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(4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marR="588645" indent="-231140">
              <a:lnSpc>
                <a:spcPct val="117500"/>
              </a:lnSpc>
              <a:spcBef>
                <a:spcPts val="785"/>
              </a:spcBef>
              <a:buSzPct val="87500"/>
              <a:buAutoNum type="arabicPeriod" startAt="20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contrasting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rituals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carried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out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during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naming ceremony.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(4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indent="-230504">
              <a:lnSpc>
                <a:spcPct val="100000"/>
              </a:lnSpc>
              <a:spcBef>
                <a:spcPts val="1040"/>
              </a:spcBef>
              <a:buSzPct val="87500"/>
              <a:buAutoNum type="arabicPeriod" startAt="21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contrasting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ways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women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men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worship.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(4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9704" y="8380067"/>
            <a:ext cx="2120899" cy="187957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673100" y="414020"/>
            <a:ext cx="6404610" cy="929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31140">
              <a:lnSpc>
                <a:spcPct val="117500"/>
              </a:lnSpc>
              <a:spcBef>
                <a:spcPts val="100"/>
              </a:spcBef>
              <a:buSzPct val="87500"/>
              <a:buAutoNum type="arabicPeriod" startAt="22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ways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Pesach.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your </a:t>
            </a:r>
            <a:r>
              <a:rPr dirty="0" sz="1200" spc="-45">
                <a:latin typeface="Verdana"/>
                <a:cs typeface="Verdana"/>
              </a:rPr>
              <a:t>answer.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(5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marR="274320" indent="-231140">
              <a:lnSpc>
                <a:spcPct val="117500"/>
              </a:lnSpc>
              <a:spcBef>
                <a:spcPts val="790"/>
              </a:spcBef>
              <a:buSzPct val="87500"/>
              <a:buAutoNum type="arabicPeriod" startAt="23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ways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Shabbat.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60">
                <a:latin typeface="Verdana"/>
                <a:cs typeface="Verdana"/>
              </a:rPr>
              <a:t>your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answer.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(5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marR="68580" indent="-231140">
              <a:lnSpc>
                <a:spcPct val="117500"/>
              </a:lnSpc>
              <a:spcBef>
                <a:spcPts val="790"/>
              </a:spcBef>
              <a:buSzPct val="87500"/>
              <a:buAutoNum type="arabicPeriod" startAt="24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ways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Yom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Kippur.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60">
                <a:latin typeface="Verdana"/>
                <a:cs typeface="Verdana"/>
              </a:rPr>
              <a:t>your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answer.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(5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marR="709295" indent="-231140">
              <a:lnSpc>
                <a:spcPct val="117500"/>
              </a:lnSpc>
              <a:spcBef>
                <a:spcPts val="790"/>
              </a:spcBef>
              <a:buSzPct val="87500"/>
              <a:buAutoNum type="arabicPeriod" startAt="25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ways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Rosh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Hashanah.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Jewish teachings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your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answer.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(5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marR="434340" indent="-231140">
              <a:lnSpc>
                <a:spcPct val="117500"/>
              </a:lnSpc>
              <a:spcBef>
                <a:spcPts val="785"/>
              </a:spcBef>
              <a:buSzPct val="87500"/>
              <a:buAutoNum type="arabicPeriod" startAt="26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ways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Jews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worship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G-</a:t>
            </a:r>
            <a:r>
              <a:rPr dirty="0" sz="1200" spc="-25">
                <a:latin typeface="Verdana"/>
                <a:cs typeface="Verdana"/>
              </a:rPr>
              <a:t>d.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your </a:t>
            </a:r>
            <a:r>
              <a:rPr dirty="0" sz="1200" spc="-45">
                <a:latin typeface="Verdana"/>
                <a:cs typeface="Verdana"/>
              </a:rPr>
              <a:t>answer.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(5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73100" y="416153"/>
            <a:ext cx="6326505" cy="744093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marR="13335" indent="-231140">
              <a:lnSpc>
                <a:spcPct val="117500"/>
              </a:lnSpc>
              <a:spcBef>
                <a:spcPts val="785"/>
              </a:spcBef>
              <a:buSzPct val="87500"/>
              <a:buAutoNum type="arabicPeriod" startAt="27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ways</a:t>
            </a:r>
            <a:r>
              <a:rPr dirty="0" sz="1200" spc="-65">
                <a:latin typeface="Verdana"/>
                <a:cs typeface="Verdana"/>
              </a:rPr>
              <a:t> 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mitzvot.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teachings</a:t>
            </a:r>
            <a:r>
              <a:rPr dirty="0" sz="1200" spc="-60">
                <a:latin typeface="Verdana"/>
                <a:cs typeface="Verdana"/>
              </a:rPr>
              <a:t> in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your </a:t>
            </a:r>
            <a:r>
              <a:rPr dirty="0" sz="1200" spc="-50">
                <a:latin typeface="Verdana"/>
                <a:cs typeface="Verdana"/>
              </a:rPr>
              <a:t>answer.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(5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marR="5080" indent="-231140">
              <a:lnSpc>
                <a:spcPct val="117500"/>
              </a:lnSpc>
              <a:spcBef>
                <a:spcPts val="790"/>
              </a:spcBef>
              <a:buSzPct val="87500"/>
              <a:buAutoNum type="arabicPeriod" startAt="28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ways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Bar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Mitzvah.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teachings </a:t>
            </a:r>
            <a:r>
              <a:rPr dirty="0" sz="1200" spc="-60">
                <a:latin typeface="Verdana"/>
                <a:cs typeface="Verdana"/>
              </a:rPr>
              <a:t>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your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answer.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(5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241300" marR="177800" indent="-231140">
              <a:lnSpc>
                <a:spcPct val="117500"/>
              </a:lnSpc>
              <a:spcBef>
                <a:spcPts val="790"/>
              </a:spcBef>
              <a:buSzPct val="87500"/>
              <a:buAutoNum type="arabicPeriod" startAt="29"/>
              <a:tabLst>
                <a:tab pos="241300" algn="l"/>
              </a:tabLst>
            </a:pPr>
            <a:r>
              <a:rPr dirty="0" sz="1200" spc="-50">
                <a:latin typeface="Verdana"/>
                <a:cs typeface="Verdana"/>
              </a:rPr>
              <a:t>Explain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two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ways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in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Jews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celebrate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Brit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Milah.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Refer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in </a:t>
            </a:r>
            <a:r>
              <a:rPr dirty="0" sz="1200" spc="-60">
                <a:latin typeface="Verdana"/>
                <a:cs typeface="Verdana"/>
              </a:rPr>
              <a:t>your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answer.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(5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marks)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5440" y="7965821"/>
            <a:ext cx="3476154" cy="239552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6023"/>
            <a:ext cx="6592570" cy="9092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262255">
              <a:lnSpc>
                <a:spcPct val="100000"/>
              </a:lnSpc>
              <a:spcBef>
                <a:spcPts val="100"/>
              </a:spcBef>
              <a:buAutoNum type="arabicPeriod" startAt="30"/>
              <a:tabLst>
                <a:tab pos="469265" algn="l"/>
              </a:tabLst>
            </a:pPr>
            <a:r>
              <a:rPr dirty="0" sz="1200" spc="-45">
                <a:latin typeface="Verdana"/>
                <a:cs typeface="Verdana"/>
              </a:rPr>
              <a:t>“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4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home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90" b="1">
                <a:latin typeface="Tahoma"/>
                <a:cs typeface="Tahoma"/>
              </a:rPr>
              <a:t>is</a:t>
            </a:r>
            <a:r>
              <a:rPr dirty="0" sz="1200" spc="-20" b="1">
                <a:latin typeface="Tahoma"/>
                <a:cs typeface="Tahoma"/>
              </a:rPr>
              <a:t> more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important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than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synagogue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85" b="1">
                <a:latin typeface="Tahoma"/>
                <a:cs typeface="Tahoma"/>
              </a:rPr>
              <a:t>for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learning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of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40" b="1">
                <a:latin typeface="Tahoma"/>
                <a:cs typeface="Tahoma"/>
              </a:rPr>
              <a:t>religion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25">
                <a:latin typeface="Verdana"/>
                <a:cs typeface="Verdana"/>
              </a:rPr>
              <a:t>.”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84"/>
              </a:spcBef>
              <a:buFont typeface="Verdana"/>
              <a:buAutoNum type="arabicPeriod" startAt="30"/>
            </a:pP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dirty="0" sz="1200" spc="-25">
                <a:latin typeface="Verdana"/>
                <a:cs typeface="Verdana"/>
              </a:rPr>
              <a:t>Evaluate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statement.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You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should: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buAutoNum type="alphaLcPeriod"/>
              <a:tabLst>
                <a:tab pos="927100" algn="l"/>
              </a:tabLst>
            </a:pP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arguments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0">
                <a:latin typeface="Verdana"/>
                <a:cs typeface="Verdana"/>
              </a:rPr>
              <a:t> support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statement</a:t>
            </a:r>
            <a:endParaRPr sz="1200">
              <a:latin typeface="Verdana"/>
              <a:cs typeface="Verdana"/>
            </a:endParaRPr>
          </a:p>
          <a:p>
            <a:pPr lvl="1" marL="926465" indent="-227965">
              <a:lnSpc>
                <a:spcPct val="100000"/>
              </a:lnSpc>
              <a:spcBef>
                <a:spcPts val="254"/>
              </a:spcBef>
              <a:buAutoNum type="alphaLcPeriod"/>
              <a:tabLst>
                <a:tab pos="926465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35">
                <a:latin typeface="Verdana"/>
                <a:cs typeface="Verdana"/>
              </a:rPr>
              <a:t> arguments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support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point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view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Reach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justified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conclusion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6023"/>
            <a:ext cx="6592570" cy="9092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262255">
              <a:lnSpc>
                <a:spcPct val="100000"/>
              </a:lnSpc>
              <a:spcBef>
                <a:spcPts val="100"/>
              </a:spcBef>
              <a:buAutoNum type="arabicPeriod" startAt="31"/>
              <a:tabLst>
                <a:tab pos="469265" algn="l"/>
              </a:tabLst>
            </a:pPr>
            <a:r>
              <a:rPr dirty="0" sz="1200" spc="-50">
                <a:latin typeface="Verdana"/>
                <a:cs typeface="Verdana"/>
              </a:rPr>
              <a:t>“</a:t>
            </a:r>
            <a:r>
              <a:rPr dirty="0" sz="1200" spc="-50" b="1">
                <a:latin typeface="Tahoma"/>
                <a:cs typeface="Tahoma"/>
              </a:rPr>
              <a:t>Festivals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105" b="1">
                <a:latin typeface="Tahoma"/>
                <a:cs typeface="Tahoma"/>
              </a:rPr>
              <a:t>just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remember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past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and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are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40" b="1">
                <a:latin typeface="Tahoma"/>
                <a:cs typeface="Tahoma"/>
              </a:rPr>
              <a:t>pointless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65" b="1">
                <a:latin typeface="Tahoma"/>
                <a:cs typeface="Tahoma"/>
              </a:rPr>
              <a:t>in</a:t>
            </a:r>
            <a:r>
              <a:rPr dirty="0" sz="1200" spc="-20" b="1">
                <a:latin typeface="Tahoma"/>
                <a:cs typeface="Tahoma"/>
              </a:rPr>
              <a:t> modern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life</a:t>
            </a:r>
            <a:r>
              <a:rPr dirty="0" sz="1200" spc="-10">
                <a:latin typeface="Verdana"/>
                <a:cs typeface="Verdana"/>
              </a:rPr>
              <a:t>.”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84"/>
              </a:spcBef>
              <a:buFont typeface="Verdana"/>
              <a:buAutoNum type="arabicPeriod" startAt="31"/>
            </a:pP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dirty="0" sz="1200" spc="-25">
                <a:latin typeface="Verdana"/>
                <a:cs typeface="Verdana"/>
              </a:rPr>
              <a:t>Evaluate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statement.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You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should: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buAutoNum type="alphaLcPeriod"/>
              <a:tabLst>
                <a:tab pos="927100" algn="l"/>
              </a:tabLst>
            </a:pP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arguments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0">
                <a:latin typeface="Verdana"/>
                <a:cs typeface="Verdana"/>
              </a:rPr>
              <a:t> support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statement</a:t>
            </a:r>
            <a:endParaRPr sz="1200">
              <a:latin typeface="Verdana"/>
              <a:cs typeface="Verdana"/>
            </a:endParaRPr>
          </a:p>
          <a:p>
            <a:pPr lvl="1" marL="926465" indent="-227965">
              <a:lnSpc>
                <a:spcPct val="100000"/>
              </a:lnSpc>
              <a:spcBef>
                <a:spcPts val="254"/>
              </a:spcBef>
              <a:buAutoNum type="alphaLcPeriod"/>
              <a:tabLst>
                <a:tab pos="926465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35">
                <a:latin typeface="Verdana"/>
                <a:cs typeface="Verdana"/>
              </a:rPr>
              <a:t> arguments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support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point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view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Reach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justified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conclusion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6023"/>
            <a:ext cx="6592570" cy="9092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262255">
              <a:lnSpc>
                <a:spcPct val="100000"/>
              </a:lnSpc>
              <a:spcBef>
                <a:spcPts val="100"/>
              </a:spcBef>
              <a:buAutoNum type="arabicPeriod" startAt="32"/>
              <a:tabLst>
                <a:tab pos="469265" algn="l"/>
              </a:tabLst>
            </a:pPr>
            <a:r>
              <a:rPr dirty="0" sz="1200" spc="-30">
                <a:latin typeface="Verdana"/>
                <a:cs typeface="Verdana"/>
              </a:rPr>
              <a:t>“</a:t>
            </a:r>
            <a:r>
              <a:rPr dirty="0" sz="1200" spc="-30" b="1">
                <a:latin typeface="Tahoma"/>
                <a:cs typeface="Tahoma"/>
              </a:rPr>
              <a:t>Prayer</a:t>
            </a:r>
            <a:r>
              <a:rPr dirty="0" sz="1200" spc="-60" b="1">
                <a:latin typeface="Tahoma"/>
                <a:cs typeface="Tahoma"/>
              </a:rPr>
              <a:t> </a:t>
            </a:r>
            <a:r>
              <a:rPr dirty="0" sz="1200" spc="-90" b="1">
                <a:latin typeface="Tahoma"/>
                <a:cs typeface="Tahoma"/>
              </a:rPr>
              <a:t>is</a:t>
            </a:r>
            <a:r>
              <a:rPr dirty="0" sz="1200" spc="-20" b="1">
                <a:latin typeface="Tahoma"/>
                <a:cs typeface="Tahoma"/>
              </a:rPr>
              <a:t> more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important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than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action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65" b="1">
                <a:latin typeface="Tahoma"/>
                <a:cs typeface="Tahoma"/>
              </a:rPr>
              <a:t>in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65" b="1">
                <a:latin typeface="Tahoma"/>
                <a:cs typeface="Tahoma"/>
              </a:rPr>
              <a:t>world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today</a:t>
            </a:r>
            <a:r>
              <a:rPr dirty="0" sz="1200" spc="-10">
                <a:latin typeface="Verdana"/>
                <a:cs typeface="Verdana"/>
              </a:rPr>
              <a:t>.”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84"/>
              </a:spcBef>
              <a:buFont typeface="Verdana"/>
              <a:buAutoNum type="arabicPeriod" startAt="32"/>
            </a:pP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dirty="0" sz="1200" spc="-25">
                <a:latin typeface="Verdana"/>
                <a:cs typeface="Verdana"/>
              </a:rPr>
              <a:t>Evaluate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statement.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You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should: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buAutoNum type="alphaLcPeriod"/>
              <a:tabLst>
                <a:tab pos="927100" algn="l"/>
              </a:tabLst>
            </a:pP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arguments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0">
                <a:latin typeface="Verdana"/>
                <a:cs typeface="Verdana"/>
              </a:rPr>
              <a:t> support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statement</a:t>
            </a:r>
            <a:endParaRPr sz="1200">
              <a:latin typeface="Verdana"/>
              <a:cs typeface="Verdana"/>
            </a:endParaRPr>
          </a:p>
          <a:p>
            <a:pPr lvl="1" marL="926465" indent="-227965">
              <a:lnSpc>
                <a:spcPct val="100000"/>
              </a:lnSpc>
              <a:spcBef>
                <a:spcPts val="254"/>
              </a:spcBef>
              <a:buAutoNum type="alphaLcPeriod"/>
              <a:tabLst>
                <a:tab pos="926465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35">
                <a:latin typeface="Verdana"/>
                <a:cs typeface="Verdana"/>
              </a:rPr>
              <a:t> arguments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support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point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view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Reach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justified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conclusion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4499"/>
            <a:ext cx="6656705" cy="941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Tahoma"/>
                <a:cs typeface="Tahoma"/>
              </a:rPr>
              <a:t>Tasks: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Tahoma"/>
              <a:cs typeface="Tahoma"/>
            </a:endParaRPr>
          </a:p>
          <a:p>
            <a:pPr marL="469900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Talmud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why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it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exist?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Midrash?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2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Gemara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what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does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75">
                <a:latin typeface="Verdana"/>
                <a:cs typeface="Verdana"/>
              </a:rPr>
              <a:t>it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mean?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Verdana"/>
              <a:buAutoNum type="arabicPeriod" startAt="3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1100" spc="-20">
                <a:latin typeface="Verdana"/>
                <a:cs typeface="Verdana"/>
              </a:rPr>
              <a:t>What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can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60">
                <a:latin typeface="Verdana"/>
                <a:cs typeface="Verdana"/>
              </a:rPr>
              <a:t>be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found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on</a:t>
            </a:r>
            <a:r>
              <a:rPr dirty="0" sz="1100" spc="-8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outside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left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-65">
                <a:latin typeface="Verdana"/>
                <a:cs typeface="Verdana"/>
              </a:rPr>
              <a:t> right </a:t>
            </a:r>
            <a:r>
              <a:rPr dirty="0" sz="1100">
                <a:latin typeface="Verdana"/>
                <a:cs typeface="Verdana"/>
              </a:rPr>
              <a:t>of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50">
                <a:latin typeface="Verdana"/>
                <a:cs typeface="Verdana"/>
              </a:rPr>
              <a:t>page?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Verdana"/>
              <a:buAutoNum type="arabicPeriod" startAt="4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469900" algn="l"/>
              </a:tabLst>
            </a:pPr>
            <a:r>
              <a:rPr dirty="0" sz="1100" spc="-50">
                <a:latin typeface="Verdana"/>
                <a:cs typeface="Verdana"/>
              </a:rPr>
              <a:t>Explain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why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Talmud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14">
                <a:latin typeface="Verdana"/>
                <a:cs typeface="Verdana"/>
              </a:rPr>
              <a:t>is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important.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Verdana"/>
              <a:buAutoNum type="arabicPeriod" startAt="5"/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100">
              <a:latin typeface="Verdana"/>
              <a:cs typeface="Verdana"/>
            </a:endParaRPr>
          </a:p>
          <a:p>
            <a:pPr marL="469900" indent="-228600">
              <a:lnSpc>
                <a:spcPct val="100000"/>
              </a:lnSpc>
              <a:buAutoNum type="arabicPeriod" startAt="6"/>
              <a:tabLst>
                <a:tab pos="469900" algn="l"/>
              </a:tabLst>
            </a:pPr>
            <a:r>
              <a:rPr dirty="0" sz="1100">
                <a:latin typeface="Verdana"/>
                <a:cs typeface="Verdana"/>
              </a:rPr>
              <a:t>“Jews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35">
                <a:latin typeface="Verdana"/>
                <a:cs typeface="Verdana"/>
              </a:rPr>
              <a:t>only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need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the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Mishnah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understand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how</a:t>
            </a:r>
            <a:r>
              <a:rPr dirty="0" sz="1100" spc="-7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G-</a:t>
            </a:r>
            <a:r>
              <a:rPr dirty="0" sz="1100" spc="65">
                <a:latin typeface="Verdana"/>
                <a:cs typeface="Verdana"/>
              </a:rPr>
              <a:t>d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wants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them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to</a:t>
            </a:r>
            <a:r>
              <a:rPr dirty="0" sz="1100" spc="-65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live.”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Do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you</a:t>
            </a:r>
            <a:r>
              <a:rPr dirty="0" sz="1100" spc="-6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agree</a:t>
            </a:r>
            <a:endParaRPr sz="11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685"/>
              </a:spcBef>
            </a:pPr>
            <a:r>
              <a:rPr dirty="0" sz="1100" spc="-50">
                <a:latin typeface="Verdana"/>
                <a:cs typeface="Verdana"/>
              </a:rPr>
              <a:t>with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85">
                <a:latin typeface="Verdana"/>
                <a:cs typeface="Verdana"/>
              </a:rPr>
              <a:t>this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statement?</a:t>
            </a:r>
            <a:r>
              <a:rPr dirty="0" sz="1100" spc="-50">
                <a:latin typeface="Verdana"/>
                <a:cs typeface="Verdana"/>
              </a:rPr>
              <a:t> Explain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your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30">
                <a:latin typeface="Verdana"/>
                <a:cs typeface="Verdana"/>
              </a:rPr>
              <a:t>opinion.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Give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</a:t>
            </a:r>
            <a:r>
              <a:rPr dirty="0" sz="1100" spc="-4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alternative</a:t>
            </a:r>
            <a:r>
              <a:rPr dirty="0" sz="1100" spc="-4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view.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100" spc="160">
                <a:latin typeface="Verdana"/>
                <a:cs typeface="Verdana"/>
              </a:rPr>
              <a:t>………………………………………………………………………………………………………………………...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6023"/>
            <a:ext cx="6592570" cy="8895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262255">
              <a:lnSpc>
                <a:spcPct val="100000"/>
              </a:lnSpc>
              <a:spcBef>
                <a:spcPts val="100"/>
              </a:spcBef>
              <a:buAutoNum type="arabicPeriod" startAt="33"/>
              <a:tabLst>
                <a:tab pos="469265" algn="l"/>
              </a:tabLst>
            </a:pPr>
            <a:r>
              <a:rPr dirty="0" sz="1200" spc="-20">
                <a:latin typeface="Verdana"/>
                <a:cs typeface="Verdana"/>
              </a:rPr>
              <a:t>“</a:t>
            </a:r>
            <a:r>
              <a:rPr dirty="0" sz="1200" spc="-20" b="1">
                <a:latin typeface="Tahoma"/>
                <a:cs typeface="Tahoma"/>
              </a:rPr>
              <a:t>Jews </a:t>
            </a:r>
            <a:r>
              <a:rPr dirty="0" sz="1200" spc="-35" b="1">
                <a:latin typeface="Tahoma"/>
                <a:cs typeface="Tahoma"/>
              </a:rPr>
              <a:t>should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be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able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to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live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as</a:t>
            </a:r>
            <a:r>
              <a:rPr dirty="0" sz="1200" spc="-2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they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want</a:t>
            </a:r>
            <a:r>
              <a:rPr dirty="0" sz="1200" spc="-10">
                <a:latin typeface="Verdana"/>
                <a:cs typeface="Verdana"/>
              </a:rPr>
              <a:t>.”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84"/>
              </a:spcBef>
              <a:buFont typeface="Verdana"/>
              <a:buAutoNum type="arabicPeriod" startAt="33"/>
            </a:pP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dirty="0" sz="1200" spc="-25">
                <a:latin typeface="Verdana"/>
                <a:cs typeface="Verdana"/>
              </a:rPr>
              <a:t>Evaluate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statement.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You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should: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buAutoNum type="alphaLcPeriod"/>
              <a:tabLst>
                <a:tab pos="927100" algn="l"/>
              </a:tabLst>
            </a:pP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arguments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0">
                <a:latin typeface="Verdana"/>
                <a:cs typeface="Verdana"/>
              </a:rPr>
              <a:t> support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statement</a:t>
            </a:r>
            <a:endParaRPr sz="1200">
              <a:latin typeface="Verdana"/>
              <a:cs typeface="Verdana"/>
            </a:endParaRPr>
          </a:p>
          <a:p>
            <a:pPr lvl="1" marL="926465" indent="-227965">
              <a:lnSpc>
                <a:spcPct val="100000"/>
              </a:lnSpc>
              <a:spcBef>
                <a:spcPts val="254"/>
              </a:spcBef>
              <a:buAutoNum type="alphaLcPeriod"/>
              <a:tabLst>
                <a:tab pos="926465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35">
                <a:latin typeface="Verdana"/>
                <a:cs typeface="Verdana"/>
              </a:rPr>
              <a:t> arguments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support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point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view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Reach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justified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conclusion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6023"/>
            <a:ext cx="6592570" cy="9092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262255">
              <a:lnSpc>
                <a:spcPct val="100000"/>
              </a:lnSpc>
              <a:spcBef>
                <a:spcPts val="100"/>
              </a:spcBef>
              <a:buAutoNum type="arabicPeriod" startAt="34"/>
              <a:tabLst>
                <a:tab pos="469265" algn="l"/>
              </a:tabLst>
            </a:pPr>
            <a:r>
              <a:rPr dirty="0" sz="1200" spc="-45">
                <a:latin typeface="Verdana"/>
                <a:cs typeface="Verdana"/>
              </a:rPr>
              <a:t>“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70" b="1">
                <a:latin typeface="Tahoma"/>
                <a:cs typeface="Tahoma"/>
              </a:rPr>
              <a:t>Torah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90" b="1">
                <a:latin typeface="Tahoma"/>
                <a:cs typeface="Tahoma"/>
              </a:rPr>
              <a:t>is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the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60" b="1">
                <a:latin typeface="Tahoma"/>
                <a:cs typeface="Tahoma"/>
              </a:rPr>
              <a:t>most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important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sacred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80" b="1">
                <a:latin typeface="Tahoma"/>
                <a:cs typeface="Tahoma"/>
              </a:rPr>
              <a:t>text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65" b="1">
                <a:latin typeface="Tahoma"/>
                <a:cs typeface="Tahoma"/>
              </a:rPr>
              <a:t>in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Judaism</a:t>
            </a:r>
            <a:r>
              <a:rPr dirty="0" sz="1200" spc="-10">
                <a:latin typeface="Verdana"/>
                <a:cs typeface="Verdana"/>
              </a:rPr>
              <a:t>.”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84"/>
              </a:spcBef>
              <a:buFont typeface="Verdana"/>
              <a:buAutoNum type="arabicPeriod" startAt="34"/>
            </a:pP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dirty="0" sz="1200" spc="-25">
                <a:latin typeface="Verdana"/>
                <a:cs typeface="Verdana"/>
              </a:rPr>
              <a:t>Evaluate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statement.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You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should: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buAutoNum type="alphaLcPeriod"/>
              <a:tabLst>
                <a:tab pos="927100" algn="l"/>
              </a:tabLst>
            </a:pP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arguments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0">
                <a:latin typeface="Verdana"/>
                <a:cs typeface="Verdana"/>
              </a:rPr>
              <a:t> support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statement</a:t>
            </a:r>
            <a:endParaRPr sz="1200">
              <a:latin typeface="Verdana"/>
              <a:cs typeface="Verdana"/>
            </a:endParaRPr>
          </a:p>
          <a:p>
            <a:pPr lvl="1" marL="926465" indent="-227965">
              <a:lnSpc>
                <a:spcPct val="100000"/>
              </a:lnSpc>
              <a:spcBef>
                <a:spcPts val="254"/>
              </a:spcBef>
              <a:buAutoNum type="alphaLcPeriod"/>
              <a:tabLst>
                <a:tab pos="926465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35">
                <a:latin typeface="Verdana"/>
                <a:cs typeface="Verdana"/>
              </a:rPr>
              <a:t> arguments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support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point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view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Reach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justified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conclusion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60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444500" y="446023"/>
            <a:ext cx="6591934" cy="9092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262255">
              <a:lnSpc>
                <a:spcPct val="100000"/>
              </a:lnSpc>
              <a:spcBef>
                <a:spcPts val="100"/>
              </a:spcBef>
              <a:buAutoNum type="arabicPeriod" startAt="35"/>
              <a:tabLst>
                <a:tab pos="469265" algn="l"/>
              </a:tabLst>
            </a:pPr>
            <a:r>
              <a:rPr dirty="0" sz="1200">
                <a:latin typeface="Verdana"/>
                <a:cs typeface="Verdana"/>
              </a:rPr>
              <a:t>“</a:t>
            </a:r>
            <a:r>
              <a:rPr dirty="0" sz="1200" b="1">
                <a:latin typeface="Tahoma"/>
                <a:cs typeface="Tahoma"/>
              </a:rPr>
              <a:t>Keeping</a:t>
            </a:r>
            <a:r>
              <a:rPr dirty="0" sz="1200" spc="-55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kosher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90" b="1">
                <a:latin typeface="Tahoma"/>
                <a:cs typeface="Tahoma"/>
              </a:rPr>
              <a:t>is</a:t>
            </a:r>
            <a:r>
              <a:rPr dirty="0" sz="1200" spc="-20" b="1">
                <a:latin typeface="Tahoma"/>
                <a:cs typeface="Tahoma"/>
              </a:rPr>
              <a:t> too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hard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65" b="1">
                <a:latin typeface="Tahoma"/>
                <a:cs typeface="Tahoma"/>
              </a:rPr>
              <a:t>in</a:t>
            </a:r>
            <a:r>
              <a:rPr dirty="0" sz="1200" spc="-25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modern</a:t>
            </a:r>
            <a:r>
              <a:rPr dirty="0" sz="1200" spc="-3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times</a:t>
            </a:r>
            <a:r>
              <a:rPr dirty="0" sz="1200" spc="-10">
                <a:latin typeface="Verdana"/>
                <a:cs typeface="Verdana"/>
              </a:rPr>
              <a:t>.”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84"/>
              </a:spcBef>
              <a:buFont typeface="Verdana"/>
              <a:buAutoNum type="arabicPeriod" startAt="35"/>
            </a:pPr>
            <a:endParaRPr sz="12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dirty="0" sz="1200" spc="-25">
                <a:latin typeface="Verdana"/>
                <a:cs typeface="Verdana"/>
              </a:rPr>
              <a:t>Evaluate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statement.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You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should: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buAutoNum type="alphaLcPeriod"/>
              <a:tabLst>
                <a:tab pos="927100" algn="l"/>
              </a:tabLst>
            </a:pPr>
            <a:r>
              <a:rPr dirty="0" sz="1200" spc="-40">
                <a:latin typeface="Verdana"/>
                <a:cs typeface="Verdana"/>
              </a:rPr>
              <a:t>Refer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Jewish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teaching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arguments</a:t>
            </a:r>
            <a:r>
              <a:rPr dirty="0" sz="1200" spc="-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0">
                <a:latin typeface="Verdana"/>
                <a:cs typeface="Verdana"/>
              </a:rPr>
              <a:t> support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this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statement</a:t>
            </a:r>
            <a:endParaRPr sz="1200">
              <a:latin typeface="Verdana"/>
              <a:cs typeface="Verdana"/>
            </a:endParaRPr>
          </a:p>
          <a:p>
            <a:pPr lvl="1" marL="926465" indent="-227965">
              <a:lnSpc>
                <a:spcPct val="100000"/>
              </a:lnSpc>
              <a:spcBef>
                <a:spcPts val="254"/>
              </a:spcBef>
              <a:buAutoNum type="alphaLcPeriod"/>
              <a:tabLst>
                <a:tab pos="926465" algn="l"/>
              </a:tabLst>
            </a:pPr>
            <a:r>
              <a:rPr dirty="0" sz="1200">
                <a:latin typeface="Verdana"/>
                <a:cs typeface="Verdana"/>
              </a:rPr>
              <a:t>Give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developed</a:t>
            </a:r>
            <a:r>
              <a:rPr dirty="0" sz="1200" spc="-35">
                <a:latin typeface="Verdana"/>
                <a:cs typeface="Verdana"/>
              </a:rPr>
              <a:t> arguments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to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support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different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point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view</a:t>
            </a:r>
            <a:endParaRPr sz="1200">
              <a:latin typeface="Verdana"/>
              <a:cs typeface="Verdana"/>
            </a:endParaRPr>
          </a:p>
          <a:p>
            <a:pPr lvl="1" marL="927100" indent="-228600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927100" algn="l"/>
              </a:tabLst>
            </a:pPr>
            <a:r>
              <a:rPr dirty="0" sz="1200">
                <a:latin typeface="Verdana"/>
                <a:cs typeface="Verdana"/>
              </a:rPr>
              <a:t>Reach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justified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conclusion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00" spc="180">
                <a:latin typeface="Verdana"/>
                <a:cs typeface="Verdana"/>
              </a:rPr>
              <a:t>……………………………………………………………………………………………………………………………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97255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Jewish</a:t>
            </a:r>
            <a:r>
              <a:rPr dirty="0" sz="4800" spc="-90"/>
              <a:t> </a:t>
            </a:r>
            <a:r>
              <a:rPr dirty="0" sz="4800"/>
              <a:t>Dietary</a:t>
            </a:r>
            <a:r>
              <a:rPr dirty="0" sz="4800" spc="-85"/>
              <a:t> </a:t>
            </a:r>
            <a:r>
              <a:rPr dirty="0" sz="4800" spc="-25"/>
              <a:t>Law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44500" y="1319530"/>
            <a:ext cx="6570980" cy="1947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1275">
              <a:lnSpc>
                <a:spcPct val="117500"/>
              </a:lnSpc>
              <a:spcBef>
                <a:spcPts val="100"/>
              </a:spcBef>
            </a:pPr>
            <a:r>
              <a:rPr dirty="0" sz="1200" spc="-80">
                <a:latin typeface="Verdana"/>
                <a:cs typeface="Verdana"/>
              </a:rPr>
              <a:t>Kashrut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word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covers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things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that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meet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religious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requirements.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45">
                <a:latin typeface="Verdana"/>
                <a:cs typeface="Verdana"/>
              </a:rPr>
              <a:t>It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is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used </a:t>
            </a:r>
            <a:r>
              <a:rPr dirty="0" sz="1200" spc="-70">
                <a:latin typeface="Verdana"/>
                <a:cs typeface="Verdana"/>
              </a:rPr>
              <a:t>mostly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in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describing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food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laws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indicate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foods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edible.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food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laws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good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to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keep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Jewish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people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as </a:t>
            </a:r>
            <a:r>
              <a:rPr dirty="0" sz="1200" spc="90">
                <a:latin typeface="Verdana"/>
                <a:cs typeface="Verdana"/>
              </a:rPr>
              <a:t>a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distinct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group;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G-</a:t>
            </a:r>
            <a:r>
              <a:rPr dirty="0" sz="1200">
                <a:latin typeface="Verdana"/>
                <a:cs typeface="Verdana"/>
              </a:rPr>
              <a:t>d’s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way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separating </a:t>
            </a:r>
            <a:r>
              <a:rPr dirty="0" sz="1200" spc="-30">
                <a:latin typeface="Verdana"/>
                <a:cs typeface="Verdana"/>
              </a:rPr>
              <a:t>them</a:t>
            </a:r>
            <a:r>
              <a:rPr dirty="0" sz="1200" spc="-55">
                <a:latin typeface="Verdana"/>
                <a:cs typeface="Verdana"/>
              </a:rPr>
              <a:t> from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others </a:t>
            </a:r>
            <a:r>
              <a:rPr dirty="0" sz="1200" spc="-40">
                <a:latin typeface="Verdana"/>
                <a:cs typeface="Verdana"/>
              </a:rPr>
              <a:t>as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‘chosen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people’.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1200" spc="-25">
                <a:latin typeface="Verdana"/>
                <a:cs typeface="Verdana"/>
              </a:rPr>
              <a:t>Where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do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</a:t>
            </a:r>
            <a:r>
              <a:rPr dirty="0" sz="1200" spc="-75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rules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come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from?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  <a:spcBef>
                <a:spcPts val="805"/>
              </a:spcBef>
            </a:pPr>
            <a:r>
              <a:rPr dirty="0" sz="1200" spc="-7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key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sections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-4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Torah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Leviticus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11</a:t>
            </a:r>
            <a:r>
              <a:rPr dirty="0" sz="1200" spc="-6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Deuteronomy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14,</a:t>
            </a:r>
            <a:r>
              <a:rPr dirty="0" sz="1200" spc="-7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which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explain</a:t>
            </a:r>
            <a:r>
              <a:rPr dirty="0" sz="1200" spc="-5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the </a:t>
            </a:r>
            <a:r>
              <a:rPr dirty="0" sz="1200" spc="-35">
                <a:latin typeface="Verdana"/>
                <a:cs typeface="Verdana"/>
              </a:rPr>
              <a:t>animals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that </a:t>
            </a:r>
            <a:r>
              <a:rPr dirty="0" sz="1200" spc="70">
                <a:latin typeface="Verdana"/>
                <a:cs typeface="Verdana"/>
              </a:rPr>
              <a:t>can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be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eaten </a:t>
            </a:r>
            <a:r>
              <a:rPr dirty="0" sz="1200" spc="-80">
                <a:latin typeface="Verdana"/>
                <a:cs typeface="Verdana"/>
              </a:rPr>
              <a:t>(kosher)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 </a:t>
            </a:r>
            <a:r>
              <a:rPr dirty="0" sz="1200" spc="-20">
                <a:latin typeface="Verdana"/>
                <a:cs typeface="Verdana"/>
              </a:rPr>
              <a:t>the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animals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which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‘unclean’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and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cannot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be </a:t>
            </a:r>
            <a:r>
              <a:rPr dirty="0" sz="1200">
                <a:latin typeface="Verdana"/>
                <a:cs typeface="Verdana"/>
              </a:rPr>
              <a:t>eaten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(treyfah).</a:t>
            </a:r>
            <a:endParaRPr sz="1200">
              <a:latin typeface="Verdana"/>
              <a:cs typeface="Verdana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425450" y="3438344"/>
          <a:ext cx="4085590" cy="5734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8754"/>
              </a:tblGrid>
              <a:tr h="542925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dirty="0" sz="1100" b="1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Deuteronomy</a:t>
                      </a:r>
                      <a:r>
                        <a:rPr dirty="0" sz="1100" spc="-55" b="1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 b="1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14: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shall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eat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any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abomination.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2"/>
                        </a:rPr>
                        <a:t>4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These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animals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eat: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ox,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lamb,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kid,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1125"/>
                </a:tc>
              </a:tr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5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gazelle,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deer,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antelope,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ibex,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chamois,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bison,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giraffe.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0490"/>
                </a:tc>
              </a:tr>
              <a:tr h="733425">
                <a:tc>
                  <a:txBody>
                    <a:bodyPr/>
                    <a:lstStyle/>
                    <a:p>
                      <a:pPr marL="31750" marR="85725">
                        <a:lnSpc>
                          <a:spcPts val="1270"/>
                        </a:lnSpc>
                        <a:spcBef>
                          <a:spcPts val="1010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6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every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animal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has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split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hoof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has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hoof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cloven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two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hoof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sections,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[and]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chews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cud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among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animals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eat.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8270"/>
                </a:tc>
              </a:tr>
              <a:tr h="893444">
                <a:tc>
                  <a:txBody>
                    <a:bodyPr/>
                    <a:lstStyle/>
                    <a:p>
                      <a:pPr marL="31750" marR="24130">
                        <a:lnSpc>
                          <a:spcPct val="95800"/>
                        </a:lnSpc>
                        <a:spcBef>
                          <a:spcPts val="925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7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shall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not eat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those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chew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cud,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those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have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split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hooves: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cloven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one,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camel,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hyrax,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hare,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they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chew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cud,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do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not have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split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hooves;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they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unclean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you.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7475"/>
                </a:tc>
              </a:tr>
              <a:tr h="734060">
                <a:tc>
                  <a:txBody>
                    <a:bodyPr/>
                    <a:lstStyle/>
                    <a:p>
                      <a:pPr algn="just" marL="31750" marR="43815">
                        <a:lnSpc>
                          <a:spcPts val="1270"/>
                        </a:lnSpc>
                        <a:spcBef>
                          <a:spcPts val="1005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8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pig,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because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has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split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hoof,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does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chew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the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cud;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unclean</a:t>
                      </a:r>
                      <a:r>
                        <a:rPr dirty="0" sz="11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you.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shall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neither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eat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flesh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nor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touch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carcass.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7635"/>
                </a:tc>
              </a:tr>
              <a:tr h="572770">
                <a:tc>
                  <a:txBody>
                    <a:bodyPr/>
                    <a:lstStyle/>
                    <a:p>
                      <a:pPr marL="31750" marR="192405">
                        <a:lnSpc>
                          <a:spcPts val="1270"/>
                        </a:lnSpc>
                        <a:spcBef>
                          <a:spcPts val="1005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7"/>
                        </a:rPr>
                        <a:t>9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These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eat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of all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that are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waters;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that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have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fins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scales,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eat.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7635"/>
                </a:tc>
              </a:tr>
              <a:tr h="572770">
                <a:tc>
                  <a:txBody>
                    <a:bodyPr/>
                    <a:lstStyle/>
                    <a:p>
                      <a:pPr marL="31750" marR="248920">
                        <a:lnSpc>
                          <a:spcPts val="1270"/>
                        </a:lnSpc>
                        <a:spcBef>
                          <a:spcPts val="1010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8"/>
                        </a:rPr>
                        <a:t>10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whatever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does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have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fins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scales,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shall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not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eat;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it is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unclean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you.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8270"/>
                </a:tc>
              </a:tr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9"/>
                        </a:rPr>
                        <a:t>11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eat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every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clean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bird.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1125"/>
                </a:tc>
              </a:tr>
              <a:tr h="448945">
                <a:tc>
                  <a:txBody>
                    <a:bodyPr/>
                    <a:lstStyle/>
                    <a:p>
                      <a:pPr marL="31750" marR="125095">
                        <a:lnSpc>
                          <a:spcPts val="1280"/>
                        </a:lnSpc>
                        <a:spcBef>
                          <a:spcPts val="875"/>
                        </a:spcBef>
                      </a:pPr>
                      <a:r>
                        <a:rPr dirty="0" u="sng" sz="1150" b="1">
                          <a:solidFill>
                            <a:srgbClr val="0C4471"/>
                          </a:solidFill>
                          <a:uFill>
                            <a:solidFill>
                              <a:srgbClr val="0C4471"/>
                            </a:solidFill>
                          </a:uFill>
                          <a:latin typeface="Arial"/>
                          <a:cs typeface="Arial"/>
                          <a:hlinkClick r:id="rId10"/>
                        </a:rPr>
                        <a:t>12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these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those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which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you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shall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eat: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eagle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[or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griffin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vulture],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ossifrage,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osprey;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1125"/>
                </a:tc>
              </a:tr>
            </a:tbl>
          </a:graphicData>
        </a:graphic>
      </p:graphicFrame>
      <p:grpSp>
        <p:nvGrpSpPr>
          <p:cNvPr id="5" name="object 5" descr=""/>
          <p:cNvGrpSpPr/>
          <p:nvPr/>
        </p:nvGrpSpPr>
        <p:grpSpPr>
          <a:xfrm>
            <a:off x="4846954" y="5605525"/>
            <a:ext cx="2501900" cy="4378960"/>
            <a:chOff x="4846954" y="5605525"/>
            <a:chExt cx="2501900" cy="4378960"/>
          </a:xfrm>
        </p:grpSpPr>
        <p:pic>
          <p:nvPicPr>
            <p:cNvPr id="6" name="object 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6954" y="5605525"/>
              <a:ext cx="2393314" cy="23837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3814" y="8012201"/>
              <a:ext cx="1786889" cy="17443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74764" y="9009786"/>
              <a:ext cx="974089" cy="97409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46208" y="3484625"/>
            <a:ext cx="2144246" cy="2045334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C447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Joan</dc:creator>
  <dcterms:created xsi:type="dcterms:W3CDTF">2025-05-09T21:17:22Z</dcterms:created>
  <dcterms:modified xsi:type="dcterms:W3CDTF">2025-05-09T21:17:22Z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2018-04-16T00:00:00Z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2025-05-09T00:00:00Z</vt:filetime>
  </property>
  <property fmtid="{D5CDD505-2E9C-101B-9397-08002B2CF9AE}" pid="5" name="Producer">
    <vt:lpwstr>Microsoft® Word 2016</vt:lpwstr>
  </property>
</Properties>
</file>